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4"/>
  </p:sldMasterIdLst>
  <p:notesMasterIdLst>
    <p:notesMasterId r:id="rId27"/>
  </p:notesMasterIdLst>
  <p:sldIdLst>
    <p:sldId id="288" r:id="rId5"/>
    <p:sldId id="659" r:id="rId6"/>
    <p:sldId id="711" r:id="rId7"/>
    <p:sldId id="716" r:id="rId8"/>
    <p:sldId id="713" r:id="rId9"/>
    <p:sldId id="719" r:id="rId10"/>
    <p:sldId id="724" r:id="rId11"/>
    <p:sldId id="708" r:id="rId12"/>
    <p:sldId id="714" r:id="rId13"/>
    <p:sldId id="720" r:id="rId14"/>
    <p:sldId id="718" r:id="rId15"/>
    <p:sldId id="715" r:id="rId16"/>
    <p:sldId id="721" r:id="rId17"/>
    <p:sldId id="726" r:id="rId18"/>
    <p:sldId id="727" r:id="rId19"/>
    <p:sldId id="725" r:id="rId20"/>
    <p:sldId id="728" r:id="rId21"/>
    <p:sldId id="729" r:id="rId22"/>
    <p:sldId id="653" r:id="rId23"/>
    <p:sldId id="717" r:id="rId24"/>
    <p:sldId id="712" r:id="rId25"/>
    <p:sldId id="723" r:id="rId26"/>
  </p:sldIdLst>
  <p:sldSz cx="9144000" cy="5143500" type="screen16x9"/>
  <p:notesSz cx="6858000" cy="9144000"/>
  <p:embeddedFontLst>
    <p:embeddedFont>
      <p:font typeface="Titillium" panose="020B0604020202020204" charset="0"/>
      <p:regular r:id="rId28"/>
      <p:bold r:id="rId29"/>
      <p:italic r:id="rId30"/>
      <p:boldItalic r:id="rId31"/>
    </p:embeddedFont>
    <p:embeddedFont>
      <p:font typeface="Titillium Web" panose="020B0604020202020204" charset="0"/>
      <p:regular r:id="rId32"/>
      <p:bold r:id="rId33"/>
      <p:italic r:id="rId34"/>
      <p:boldItalic r:id="rId35"/>
    </p:embeddedFont>
    <p:embeddedFont>
      <p:font typeface="Titillium Web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324"/>
    <a:srgbClr val="FF2A47"/>
    <a:srgbClr val="6615CC"/>
    <a:srgbClr val="1CCC41"/>
    <a:srgbClr val="EE7D31"/>
    <a:srgbClr val="1170C0"/>
    <a:srgbClr val="4297D0"/>
    <a:srgbClr val="85C0D5"/>
    <a:srgbClr val="C9D3D7"/>
    <a:srgbClr val="99A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05"/>
  </p:normalViewPr>
  <p:slideViewPr>
    <p:cSldViewPr snapToGrid="0" snapToObjects="1">
      <p:cViewPr varScale="1">
        <p:scale>
          <a:sx n="94" d="100"/>
          <a:sy n="94" d="100"/>
        </p:scale>
        <p:origin x="90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F2BE6-A5B9-48AB-A003-3CE6493FF0C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280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392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53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042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574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730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208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3268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678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1163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326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780b20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780b20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30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2102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080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557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438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26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47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20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0351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623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gnaposto immagine 47"/>
          <p:cNvSpPr>
            <a:spLocks noGrp="1"/>
          </p:cNvSpPr>
          <p:nvPr>
            <p:ph type="pic" sz="quarter" idx="12" hasCustomPrompt="1"/>
          </p:nvPr>
        </p:nvSpPr>
        <p:spPr>
          <a:xfrm>
            <a:off x="7265278" y="3277503"/>
            <a:ext cx="1008062" cy="576263"/>
          </a:xfrm>
          <a:prstGeom prst="rect">
            <a:avLst/>
          </a:prstGeom>
        </p:spPr>
        <p:txBody>
          <a:bodyPr vert="horz"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8924-290B-4696-81FE-EF71602E5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"/>
            <a:ext cx="9144000" cy="51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8E4F3-79CB-4955-8EFC-ADC411FB63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201"/>
          </a:xfrm>
          <a:prstGeom prst="rect">
            <a:avLst/>
          </a:prstGeom>
        </p:spPr>
      </p:pic>
      <p:sp>
        <p:nvSpPr>
          <p:cNvPr id="8" name="Segnaposto tes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255036" y="2762503"/>
            <a:ext cx="2630916" cy="53483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693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/>
              <a:t>GRAZIE</a:t>
            </a:r>
          </a:p>
        </p:txBody>
      </p:sp>
      <p:pic>
        <p:nvPicPr>
          <p:cNvPr id="2" name="Immagine 1" descr="reti_el3.png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469" y="1809961"/>
            <a:ext cx="769064" cy="769064"/>
          </a:xfrm>
          <a:prstGeom prst="rect">
            <a:avLst/>
          </a:prstGeom>
        </p:spPr>
      </p:pic>
      <p:sp>
        <p:nvSpPr>
          <p:cNvPr id="17" name="CasellaDiTesto 16"/>
          <p:cNvSpPr txBox="1"/>
          <p:nvPr userDrawn="1"/>
        </p:nvSpPr>
        <p:spPr>
          <a:xfrm>
            <a:off x="3255036" y="4581475"/>
            <a:ext cx="2630916" cy="562027"/>
          </a:xfrm>
          <a:prstGeom prst="rect">
            <a:avLst/>
          </a:prstGeom>
        </p:spPr>
        <p:txBody>
          <a:bodyPr vert="horz" wrap="square" lIns="70372" tIns="35186" rIns="70372" bIns="35186" rtlCol="0">
            <a:noAutofit/>
          </a:bodyPr>
          <a:lstStyle/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Via  Dante, 6, 21052 Busto Arsizio VA</a:t>
            </a:r>
          </a:p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Tel.: +</a:t>
            </a:r>
            <a:r>
              <a:rPr lang="it-IT" sz="770">
                <a:solidFill>
                  <a:srgbClr val="8D8479"/>
                </a:solidFill>
                <a:latin typeface="+mn-lt"/>
                <a:cs typeface="Arial"/>
                <a:sym typeface="Univers LT Std 45 Light" charset="0"/>
              </a:rPr>
              <a:t>39.0331.357.400</a:t>
            </a:r>
          </a:p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Fax: +39.0331.622.869</a:t>
            </a:r>
          </a:p>
          <a:p>
            <a:pPr marL="0" marR="0" indent="0" algn="ctr" defTabSz="351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it-IT" sz="77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70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EA08F-365B-402F-8DD4-5B996ABB4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ED455-7623-4E2E-B0C2-41005C586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BD2F0A-6274-4246-8D50-C9D91815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F7BB-B63C-407D-86CA-84C3FEF14ADC}" type="datetimeFigureOut">
              <a:rPr lang="it-IT" smtClean="0"/>
              <a:t>09/09/2020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11FA46-BFA2-4101-AE4C-546BBD3F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48B4CF-81C9-4AAD-BE52-FE03489E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461D9-A29F-47FE-A584-3E0CBF098D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83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90" name="Google Shape;190;p53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6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preserve="1">
  <p:cSld name="1_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90" name="Google Shape;190;p53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77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21" r:id="rId2"/>
    <p:sldLayoutId id="2147483726" r:id="rId3"/>
    <p:sldLayoutId id="2147483727" r:id="rId4"/>
    <p:sldLayoutId id="214748373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E2324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giorgio.cocci@reti.it" TargetMode="External"/><Relationship Id="rId3" Type="http://schemas.openxmlformats.org/officeDocument/2006/relationships/image" Target="../media/image6.png"/><Relationship Id="rId7" Type="http://schemas.openxmlformats.org/officeDocument/2006/relationships/hyperlink" Target="mailto:simone.mazzoleni@reti.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andrea.guzzo@reti.it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7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506780" y="1883396"/>
            <a:ext cx="6636955" cy="1242028"/>
          </a:xfrm>
          <a:prstGeom prst="rect">
            <a:avLst/>
          </a:prstGeom>
        </p:spPr>
        <p:txBody>
          <a:bodyPr/>
          <a:lstStyle/>
          <a:p>
            <a:pPr marL="76200" indent="0" algn="ctr">
              <a:buNone/>
            </a:pPr>
            <a:r>
              <a:rPr lang="it-IT" sz="3609" b="1" dirty="0" err="1">
                <a:solidFill>
                  <a:srgbClr val="47484E"/>
                </a:solidFill>
                <a:latin typeface="Titillium" pitchFamily="2" charset="77"/>
              </a:rPr>
              <a:t>Artificial</a:t>
            </a:r>
            <a:r>
              <a:rPr lang="it-IT" sz="3609" b="1" dirty="0">
                <a:solidFill>
                  <a:srgbClr val="47484E"/>
                </a:solidFill>
                <a:latin typeface="Titillium" pitchFamily="2" charset="77"/>
              </a:rPr>
              <a:t> Intelligence Engineering</a:t>
            </a:r>
          </a:p>
          <a:p>
            <a:pPr marL="76200" indent="0" algn="ctr">
              <a:buNone/>
            </a:pPr>
            <a:r>
              <a:rPr lang="it-IT" sz="2400" i="1" dirty="0">
                <a:solidFill>
                  <a:srgbClr val="47484E"/>
                </a:solidFill>
                <a:latin typeface="Titillium" pitchFamily="2" charset="77"/>
              </a:rPr>
              <a:t>Data Science for Business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281421-91F4-41DE-BEDA-B8018031C643}"/>
              </a:ext>
            </a:extLst>
          </p:cNvPr>
          <p:cNvSpPr/>
          <p:nvPr/>
        </p:nvSpPr>
        <p:spPr>
          <a:xfrm>
            <a:off x="6124784" y="2947628"/>
            <a:ext cx="184731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sz="1053"/>
          </a:p>
        </p:txBody>
      </p:sp>
    </p:spTree>
    <p:extLst>
      <p:ext uri="{BB962C8B-B14F-4D97-AF65-F5344CB8AC3E}">
        <p14:creationId xmlns:p14="http://schemas.microsoft.com/office/powerpoint/2010/main" val="270488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A9F18B70-1DCC-4170-9232-495DE1A41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9" t="14478" r="48338" b="14350"/>
          <a:stretch/>
        </p:blipFill>
        <p:spPr>
          <a:xfrm>
            <a:off x="3749723" y="4652"/>
            <a:ext cx="5389932" cy="51435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7A9949-7458-4D0A-8B00-54697E2C9971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Google Shape;176;p32">
            <a:extLst>
              <a:ext uri="{FF2B5EF4-FFF2-40B4-BE49-F238E27FC236}">
                <a16:creationId xmlns:a16="http://schemas.microsoft.com/office/drawing/2014/main" id="{FDEDC820-8C1B-459A-8E92-79AB58368EF3}"/>
              </a:ext>
            </a:extLst>
          </p:cNvPr>
          <p:cNvSpPr/>
          <p:nvPr/>
        </p:nvSpPr>
        <p:spPr>
          <a:xfrm rot="5400000">
            <a:off x="1876506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57569"/>
            <a:ext cx="5285196" cy="2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Progetto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Tradizionale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VS Machine Learning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PROGETTI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pic>
        <p:nvPicPr>
          <p:cNvPr id="21" name="Elemento grafico 20" descr="Computer">
            <a:extLst>
              <a:ext uri="{FF2B5EF4-FFF2-40B4-BE49-F238E27FC236}">
                <a16:creationId xmlns:a16="http://schemas.microsoft.com/office/drawing/2014/main" id="{40473AC9-02BE-4969-B2A1-873AB48C7E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2108" y="1967531"/>
            <a:ext cx="1640910" cy="1640910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EDFDD7D-3762-4CFF-BD8A-2B9AD90C6F69}"/>
              </a:ext>
            </a:extLst>
          </p:cNvPr>
          <p:cNvCxnSpPr/>
          <p:nvPr/>
        </p:nvCxnSpPr>
        <p:spPr>
          <a:xfrm>
            <a:off x="1282886" y="2923804"/>
            <a:ext cx="60154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9DE6466-A51C-47F3-98AC-DE6695DA1E23}"/>
              </a:ext>
            </a:extLst>
          </p:cNvPr>
          <p:cNvCxnSpPr>
            <a:cxnSpLocks/>
          </p:cNvCxnSpPr>
          <p:nvPr/>
        </p:nvCxnSpPr>
        <p:spPr>
          <a:xfrm>
            <a:off x="2752126" y="3411870"/>
            <a:ext cx="0" cy="583933"/>
          </a:xfrm>
          <a:prstGeom prst="straightConnector1">
            <a:avLst/>
          </a:prstGeom>
          <a:ln>
            <a:solidFill>
              <a:srgbClr val="EE232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E12B1FE5-2FFC-4390-B080-4A580235404A}"/>
              </a:ext>
            </a:extLst>
          </p:cNvPr>
          <p:cNvCxnSpPr>
            <a:cxnSpLocks/>
          </p:cNvCxnSpPr>
          <p:nvPr/>
        </p:nvCxnSpPr>
        <p:spPr>
          <a:xfrm>
            <a:off x="4848787" y="2565429"/>
            <a:ext cx="60214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Google Shape;275;p71">
            <a:extLst>
              <a:ext uri="{FF2B5EF4-FFF2-40B4-BE49-F238E27FC236}">
                <a16:creationId xmlns:a16="http://schemas.microsoft.com/office/drawing/2014/main" id="{7BDC9011-9046-449E-AB1A-774676947AF1}"/>
              </a:ext>
            </a:extLst>
          </p:cNvPr>
          <p:cNvSpPr txBox="1"/>
          <p:nvPr/>
        </p:nvSpPr>
        <p:spPr>
          <a:xfrm>
            <a:off x="768199" y="2718509"/>
            <a:ext cx="659424" cy="43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en-US" sz="1350" b="1" dirty="0" err="1">
                <a:solidFill>
                  <a:srgbClr val="5A6772"/>
                </a:solidFill>
                <a:latin typeface="Titillium Web"/>
              </a:rPr>
              <a:t>Dati</a:t>
            </a:r>
            <a:endParaRPr lang="en-US" sz="16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34" name="Google Shape;275;p71">
            <a:extLst>
              <a:ext uri="{FF2B5EF4-FFF2-40B4-BE49-F238E27FC236}">
                <a16:creationId xmlns:a16="http://schemas.microsoft.com/office/drawing/2014/main" id="{93218873-59FF-457D-814B-150A9976A64D}"/>
              </a:ext>
            </a:extLst>
          </p:cNvPr>
          <p:cNvSpPr txBox="1"/>
          <p:nvPr/>
        </p:nvSpPr>
        <p:spPr>
          <a:xfrm>
            <a:off x="2252237" y="3995803"/>
            <a:ext cx="1080652" cy="34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</a:rPr>
              <a:t>Output</a:t>
            </a:r>
            <a:endParaRPr lang="en-US" sz="16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38" name="Google Shape;275;p71">
            <a:extLst>
              <a:ext uri="{FF2B5EF4-FFF2-40B4-BE49-F238E27FC236}">
                <a16:creationId xmlns:a16="http://schemas.microsoft.com/office/drawing/2014/main" id="{5012F113-7E53-457B-A350-E07257D4D111}"/>
              </a:ext>
            </a:extLst>
          </p:cNvPr>
          <p:cNvSpPr txBox="1"/>
          <p:nvPr/>
        </p:nvSpPr>
        <p:spPr>
          <a:xfrm>
            <a:off x="4223102" y="1987771"/>
            <a:ext cx="814679" cy="31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50" b="1" dirty="0">
                <a:solidFill>
                  <a:srgbClr val="5A6772"/>
                </a:solidFill>
                <a:latin typeface="Titillium Web"/>
              </a:rPr>
              <a:t>Output</a:t>
            </a:r>
            <a:endParaRPr lang="en-US" sz="10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6ED014CF-69C9-4D2A-B24A-4C4C1BF85A8F}"/>
              </a:ext>
            </a:extLst>
          </p:cNvPr>
          <p:cNvSpPr/>
          <p:nvPr/>
        </p:nvSpPr>
        <p:spPr>
          <a:xfrm>
            <a:off x="369953" y="1453724"/>
            <a:ext cx="3596609" cy="3297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06FD1DA7-1149-4961-BAD3-F21B1B917B4D}"/>
              </a:ext>
            </a:extLst>
          </p:cNvPr>
          <p:cNvSpPr/>
          <p:nvPr/>
        </p:nvSpPr>
        <p:spPr>
          <a:xfrm>
            <a:off x="3971068" y="1453724"/>
            <a:ext cx="3596612" cy="3294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Google Shape;275;p71">
            <a:extLst>
              <a:ext uri="{FF2B5EF4-FFF2-40B4-BE49-F238E27FC236}">
                <a16:creationId xmlns:a16="http://schemas.microsoft.com/office/drawing/2014/main" id="{2DC10522-DBF1-4F08-99C4-09BC883B9E62}"/>
              </a:ext>
            </a:extLst>
          </p:cNvPr>
          <p:cNvSpPr txBox="1"/>
          <p:nvPr/>
        </p:nvSpPr>
        <p:spPr>
          <a:xfrm>
            <a:off x="369953" y="1408093"/>
            <a:ext cx="2673871" cy="58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600" dirty="0">
                <a:solidFill>
                  <a:srgbClr val="EE2324"/>
                </a:solidFill>
                <a:latin typeface="Titillium Web"/>
                <a:sym typeface="Titillium Web"/>
              </a:rPr>
              <a:t>Progetto </a:t>
            </a:r>
            <a:r>
              <a:rPr lang="en-US" sz="1600" dirty="0" err="1">
                <a:solidFill>
                  <a:srgbClr val="EE2324"/>
                </a:solidFill>
                <a:latin typeface="Titillium Web"/>
                <a:sym typeface="Titillium Web"/>
              </a:rPr>
              <a:t>tradizionale</a:t>
            </a:r>
            <a:endParaRPr lang="en-US" sz="1600" dirty="0">
              <a:solidFill>
                <a:srgbClr val="EE2324"/>
              </a:solidFill>
              <a:latin typeface="Titillium Web"/>
              <a:sym typeface="Titillium Web"/>
            </a:endParaRPr>
          </a:p>
        </p:txBody>
      </p:sp>
      <p:sp>
        <p:nvSpPr>
          <p:cNvPr id="49" name="Google Shape;275;p71">
            <a:extLst>
              <a:ext uri="{FF2B5EF4-FFF2-40B4-BE49-F238E27FC236}">
                <a16:creationId xmlns:a16="http://schemas.microsoft.com/office/drawing/2014/main" id="{41703A9F-76DD-4BE4-ABB8-D212FC395C0F}"/>
              </a:ext>
            </a:extLst>
          </p:cNvPr>
          <p:cNvSpPr txBox="1"/>
          <p:nvPr/>
        </p:nvSpPr>
        <p:spPr>
          <a:xfrm>
            <a:off x="3967030" y="1417670"/>
            <a:ext cx="3273014" cy="58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600" dirty="0">
                <a:solidFill>
                  <a:srgbClr val="EE2324"/>
                </a:solidFill>
                <a:latin typeface="Titillium Web"/>
                <a:sym typeface="Titillium Web"/>
              </a:rPr>
              <a:t>Progetto Machine Learning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EBF0095D-CD67-4A06-96DB-A6CB77B9F9FD}"/>
              </a:ext>
            </a:extLst>
          </p:cNvPr>
          <p:cNvCxnSpPr>
            <a:cxnSpLocks/>
          </p:cNvCxnSpPr>
          <p:nvPr/>
        </p:nvCxnSpPr>
        <p:spPr>
          <a:xfrm>
            <a:off x="4848787" y="2154586"/>
            <a:ext cx="60214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97FA1D88-52D4-4843-AA13-C6DC77052020}"/>
              </a:ext>
            </a:extLst>
          </p:cNvPr>
          <p:cNvCxnSpPr/>
          <p:nvPr/>
        </p:nvCxnSpPr>
        <p:spPr>
          <a:xfrm>
            <a:off x="1282886" y="2512960"/>
            <a:ext cx="60154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Google Shape;275;p71">
            <a:extLst>
              <a:ext uri="{FF2B5EF4-FFF2-40B4-BE49-F238E27FC236}">
                <a16:creationId xmlns:a16="http://schemas.microsoft.com/office/drawing/2014/main" id="{DD08F6CB-D99F-4408-A614-8EDAC1A092D5}"/>
              </a:ext>
            </a:extLst>
          </p:cNvPr>
          <p:cNvSpPr txBox="1"/>
          <p:nvPr/>
        </p:nvSpPr>
        <p:spPr>
          <a:xfrm>
            <a:off x="361048" y="2330797"/>
            <a:ext cx="1080652" cy="34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Funzioni</a:t>
            </a:r>
            <a:endParaRPr lang="en-US" sz="16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59" name="Elemento grafico 58" descr="Computer">
            <a:extLst>
              <a:ext uri="{FF2B5EF4-FFF2-40B4-BE49-F238E27FC236}">
                <a16:creationId xmlns:a16="http://schemas.microsoft.com/office/drawing/2014/main" id="{B15C852A-0204-402B-804D-5EE3AB3B3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1580" y="1969619"/>
            <a:ext cx="884513" cy="884513"/>
          </a:xfrm>
          <a:prstGeom prst="rect">
            <a:avLst/>
          </a:prstGeom>
        </p:spPr>
      </p:pic>
      <p:sp>
        <p:nvSpPr>
          <p:cNvPr id="70" name="Google Shape;275;p71">
            <a:extLst>
              <a:ext uri="{FF2B5EF4-FFF2-40B4-BE49-F238E27FC236}">
                <a16:creationId xmlns:a16="http://schemas.microsoft.com/office/drawing/2014/main" id="{740AF24D-C168-454B-B92C-3B19096FD44F}"/>
              </a:ext>
            </a:extLst>
          </p:cNvPr>
          <p:cNvSpPr txBox="1"/>
          <p:nvPr/>
        </p:nvSpPr>
        <p:spPr>
          <a:xfrm>
            <a:off x="4285537" y="2389444"/>
            <a:ext cx="814679" cy="30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50" b="1" dirty="0">
                <a:solidFill>
                  <a:srgbClr val="5A6772"/>
                </a:solidFill>
                <a:latin typeface="Titillium Web"/>
              </a:rPr>
              <a:t>Data</a:t>
            </a:r>
            <a:endParaRPr lang="en-US" sz="10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73" name="Elemento grafico 72" descr="Computer">
            <a:extLst>
              <a:ext uri="{FF2B5EF4-FFF2-40B4-BE49-F238E27FC236}">
                <a16:creationId xmlns:a16="http://schemas.microsoft.com/office/drawing/2014/main" id="{1ADE2DBA-D8C5-4D0B-A12A-BBBC1CF29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1407" y="3341350"/>
            <a:ext cx="884513" cy="884513"/>
          </a:xfrm>
          <a:prstGeom prst="rect">
            <a:avLst/>
          </a:prstGeom>
        </p:spPr>
      </p:pic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C7A1AC8E-D75E-410C-97FC-96413E733F41}"/>
              </a:ext>
            </a:extLst>
          </p:cNvPr>
          <p:cNvCxnSpPr>
            <a:cxnSpLocks/>
          </p:cNvCxnSpPr>
          <p:nvPr/>
        </p:nvCxnSpPr>
        <p:spPr>
          <a:xfrm>
            <a:off x="4842788" y="3918997"/>
            <a:ext cx="60214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5" name="Google Shape;275;p71">
            <a:extLst>
              <a:ext uri="{FF2B5EF4-FFF2-40B4-BE49-F238E27FC236}">
                <a16:creationId xmlns:a16="http://schemas.microsoft.com/office/drawing/2014/main" id="{9A4E4C35-AA47-4B6F-A6FA-4B3020611B4D}"/>
              </a:ext>
            </a:extLst>
          </p:cNvPr>
          <p:cNvSpPr txBox="1"/>
          <p:nvPr/>
        </p:nvSpPr>
        <p:spPr>
          <a:xfrm>
            <a:off x="4143543" y="3325628"/>
            <a:ext cx="874279" cy="4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50" b="1" dirty="0" err="1">
                <a:solidFill>
                  <a:srgbClr val="5A6772"/>
                </a:solidFill>
                <a:latin typeface="Titillium Web"/>
                <a:sym typeface="Titillium Web"/>
              </a:rPr>
              <a:t>Funzioni</a:t>
            </a:r>
            <a:endParaRPr lang="en-US" sz="10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72EC3F44-3083-43DB-BECB-FDF3DCDF8B45}"/>
              </a:ext>
            </a:extLst>
          </p:cNvPr>
          <p:cNvCxnSpPr>
            <a:cxnSpLocks/>
          </p:cNvCxnSpPr>
          <p:nvPr/>
        </p:nvCxnSpPr>
        <p:spPr>
          <a:xfrm>
            <a:off x="4842788" y="3508154"/>
            <a:ext cx="60214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Google Shape;275;p71">
            <a:extLst>
              <a:ext uri="{FF2B5EF4-FFF2-40B4-BE49-F238E27FC236}">
                <a16:creationId xmlns:a16="http://schemas.microsoft.com/office/drawing/2014/main" id="{47BE21CF-24DE-4460-AC2A-4F05262D1AC2}"/>
              </a:ext>
            </a:extLst>
          </p:cNvPr>
          <p:cNvSpPr txBox="1"/>
          <p:nvPr/>
        </p:nvSpPr>
        <p:spPr>
          <a:xfrm>
            <a:off x="4223010" y="3636971"/>
            <a:ext cx="814679" cy="4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50" b="1" dirty="0">
                <a:solidFill>
                  <a:srgbClr val="5A6772"/>
                </a:solidFill>
                <a:latin typeface="Titillium Web"/>
              </a:rPr>
              <a:t>New Data</a:t>
            </a:r>
            <a:endParaRPr lang="en-US" sz="10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44AF3242-2002-4235-B9A6-EAFF269F4776}"/>
              </a:ext>
            </a:extLst>
          </p:cNvPr>
          <p:cNvCxnSpPr>
            <a:cxnSpLocks/>
          </p:cNvCxnSpPr>
          <p:nvPr/>
        </p:nvCxnSpPr>
        <p:spPr>
          <a:xfrm>
            <a:off x="6514616" y="3755940"/>
            <a:ext cx="332440" cy="1860"/>
          </a:xfrm>
          <a:prstGeom prst="straightConnector1">
            <a:avLst/>
          </a:prstGeom>
          <a:ln>
            <a:solidFill>
              <a:srgbClr val="EE232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2" name="Google Shape;275;p71">
            <a:extLst>
              <a:ext uri="{FF2B5EF4-FFF2-40B4-BE49-F238E27FC236}">
                <a16:creationId xmlns:a16="http://schemas.microsoft.com/office/drawing/2014/main" id="{A23B3387-1D50-4EEB-BB78-9327354697F3}"/>
              </a:ext>
            </a:extLst>
          </p:cNvPr>
          <p:cNvSpPr txBox="1"/>
          <p:nvPr/>
        </p:nvSpPr>
        <p:spPr>
          <a:xfrm>
            <a:off x="6731625" y="3543761"/>
            <a:ext cx="836055" cy="4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00" b="1" dirty="0">
                <a:solidFill>
                  <a:srgbClr val="5A6772"/>
                </a:solidFill>
                <a:latin typeface="Titillium Web"/>
              </a:rPr>
              <a:t>New Output</a:t>
            </a:r>
            <a:endParaRPr lang="en-US" sz="10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57E3C7FF-2B87-465D-BAD4-B16093031266}"/>
              </a:ext>
            </a:extLst>
          </p:cNvPr>
          <p:cNvCxnSpPr>
            <a:stCxn id="59" idx="2"/>
            <a:endCxn id="75" idx="0"/>
          </p:cNvCxnSpPr>
          <p:nvPr/>
        </p:nvCxnSpPr>
        <p:spPr>
          <a:xfrm rot="5400000">
            <a:off x="5041512" y="2393303"/>
            <a:ext cx="471496" cy="1393154"/>
          </a:xfrm>
          <a:prstGeom prst="bentConnector3">
            <a:avLst/>
          </a:prstGeom>
          <a:ln>
            <a:solidFill>
              <a:srgbClr val="EE232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98C274EE-42B4-4DB9-BEB3-429DDFFBA3A7}"/>
              </a:ext>
            </a:extLst>
          </p:cNvPr>
          <p:cNvSpPr/>
          <p:nvPr/>
        </p:nvSpPr>
        <p:spPr>
          <a:xfrm>
            <a:off x="4223102" y="1826751"/>
            <a:ext cx="2623954" cy="1132959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Google Shape;275;p71">
            <a:extLst>
              <a:ext uri="{FF2B5EF4-FFF2-40B4-BE49-F238E27FC236}">
                <a16:creationId xmlns:a16="http://schemas.microsoft.com/office/drawing/2014/main" id="{21F36A66-953C-43BA-B728-F79A8E99D898}"/>
              </a:ext>
            </a:extLst>
          </p:cNvPr>
          <p:cNvSpPr txBox="1"/>
          <p:nvPr/>
        </p:nvSpPr>
        <p:spPr>
          <a:xfrm>
            <a:off x="6359782" y="1763590"/>
            <a:ext cx="1095743" cy="34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800" dirty="0">
                <a:solidFill>
                  <a:srgbClr val="EE2324"/>
                </a:solidFill>
                <a:latin typeface="Titillium Web"/>
                <a:sym typeface="Titillium Web"/>
              </a:rPr>
              <a:t>Model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800" dirty="0">
                <a:solidFill>
                  <a:srgbClr val="EE2324"/>
                </a:solidFill>
                <a:latin typeface="Titillium Web"/>
                <a:sym typeface="Titillium Web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4822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tangolo 33">
            <a:extLst>
              <a:ext uri="{FF2B5EF4-FFF2-40B4-BE49-F238E27FC236}">
                <a16:creationId xmlns:a16="http://schemas.microsoft.com/office/drawing/2014/main" id="{A9929C87-7B3C-4DEB-BF8B-EF703EC1B7B3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Google Shape;176;p32">
            <a:extLst>
              <a:ext uri="{FF2B5EF4-FFF2-40B4-BE49-F238E27FC236}">
                <a16:creationId xmlns:a16="http://schemas.microsoft.com/office/drawing/2014/main" id="{5033FF09-7DFB-4F45-85D9-5BFC65FD16EB}"/>
              </a:ext>
            </a:extLst>
          </p:cNvPr>
          <p:cNvSpPr/>
          <p:nvPr/>
        </p:nvSpPr>
        <p:spPr>
          <a:xfrm rot="5400000">
            <a:off x="1876506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486519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Fasi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e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ruoli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PROGETTI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8ED3BE0E-4F4F-47C3-B894-875624DE6BC2}"/>
              </a:ext>
            </a:extLst>
          </p:cNvPr>
          <p:cNvGrpSpPr/>
          <p:nvPr/>
        </p:nvGrpSpPr>
        <p:grpSpPr>
          <a:xfrm>
            <a:off x="589273" y="1780788"/>
            <a:ext cx="7355408" cy="2382737"/>
            <a:chOff x="432922" y="1893522"/>
            <a:chExt cx="7355408" cy="2382737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FDA5A68-879D-4E47-A3FC-DE0F70B76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34" r="3381"/>
            <a:stretch/>
          </p:blipFill>
          <p:spPr>
            <a:xfrm>
              <a:off x="507594" y="1893522"/>
              <a:ext cx="6834368" cy="2382737"/>
            </a:xfrm>
            <a:prstGeom prst="rect">
              <a:avLst/>
            </a:prstGeom>
          </p:spPr>
        </p:pic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97BCE04B-EA17-455B-AD08-AD67387C2558}"/>
                </a:ext>
              </a:extLst>
            </p:cNvPr>
            <p:cNvSpPr/>
            <p:nvPr/>
          </p:nvSpPr>
          <p:spPr>
            <a:xfrm>
              <a:off x="507594" y="3596677"/>
              <a:ext cx="1092872" cy="461665"/>
            </a:xfrm>
            <a:prstGeom prst="rect">
              <a:avLst/>
            </a:prstGeom>
            <a:solidFill>
              <a:srgbClr val="11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endParaRPr lang="en-US" sz="900" b="1" dirty="0">
                <a:solidFill>
                  <a:srgbClr val="FFFFFF"/>
                </a:solidFill>
                <a:latin typeface="Titillium Web"/>
                <a:cs typeface="Arial"/>
                <a:sym typeface="Titillium Web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F91EF656-1160-4452-A490-ACD0628D96AF}"/>
                </a:ext>
              </a:extLst>
            </p:cNvPr>
            <p:cNvSpPr/>
            <p:nvPr/>
          </p:nvSpPr>
          <p:spPr>
            <a:xfrm>
              <a:off x="1910481" y="2033358"/>
              <a:ext cx="1092872" cy="461665"/>
            </a:xfrm>
            <a:prstGeom prst="rect">
              <a:avLst/>
            </a:prstGeom>
            <a:solidFill>
              <a:srgbClr val="EE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cs typeface="Arial"/>
                <a:sym typeface="Titillium Web"/>
              </a:endParaRPr>
            </a:p>
          </p:txBody>
        </p:sp>
        <p:sp>
          <p:nvSpPr>
            <p:cNvPr id="3" name="Google Shape;275;p71">
              <a:extLst>
                <a:ext uri="{FF2B5EF4-FFF2-40B4-BE49-F238E27FC236}">
                  <a16:creationId xmlns:a16="http://schemas.microsoft.com/office/drawing/2014/main" id="{07F6C7C2-C3C2-4D44-84A3-283C373B85DE}"/>
                </a:ext>
              </a:extLst>
            </p:cNvPr>
            <p:cNvSpPr txBox="1"/>
            <p:nvPr/>
          </p:nvSpPr>
          <p:spPr>
            <a:xfrm>
              <a:off x="1769420" y="1991751"/>
              <a:ext cx="1500479" cy="639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Software Engineer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Data Engineer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Solution Architect</a:t>
              </a: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AC1BEC3B-7784-4346-8811-7D0BE1819F34}"/>
                </a:ext>
              </a:extLst>
            </p:cNvPr>
            <p:cNvSpPr/>
            <p:nvPr/>
          </p:nvSpPr>
          <p:spPr>
            <a:xfrm>
              <a:off x="3357710" y="3596677"/>
              <a:ext cx="1092872" cy="461665"/>
            </a:xfrm>
            <a:prstGeom prst="rect">
              <a:avLst/>
            </a:prstGeom>
            <a:solidFill>
              <a:srgbClr val="1CC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cs typeface="Arial"/>
                <a:sym typeface="Titillium Web"/>
              </a:endParaRPr>
            </a:p>
          </p:txBody>
        </p:sp>
        <p:sp>
          <p:nvSpPr>
            <p:cNvPr id="4" name="Google Shape;275;p71">
              <a:extLst>
                <a:ext uri="{FF2B5EF4-FFF2-40B4-BE49-F238E27FC236}">
                  <a16:creationId xmlns:a16="http://schemas.microsoft.com/office/drawing/2014/main" id="{95D55ED9-66B0-46E6-961F-775E104226E3}"/>
                </a:ext>
              </a:extLst>
            </p:cNvPr>
            <p:cNvSpPr txBox="1"/>
            <p:nvPr/>
          </p:nvSpPr>
          <p:spPr>
            <a:xfrm>
              <a:off x="3092991" y="3552843"/>
              <a:ext cx="1759617" cy="34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Data Scientist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Data Analyst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BI Expert</a:t>
              </a: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0347F3E0-B98F-4844-ABCC-3C56484582C8}"/>
                </a:ext>
              </a:extLst>
            </p:cNvPr>
            <p:cNvSpPr/>
            <p:nvPr/>
          </p:nvSpPr>
          <p:spPr>
            <a:xfrm>
              <a:off x="4846203" y="2033358"/>
              <a:ext cx="1092872" cy="461665"/>
            </a:xfrm>
            <a:prstGeom prst="rect">
              <a:avLst/>
            </a:prstGeom>
            <a:solidFill>
              <a:srgbClr val="661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endParaRPr lang="en-US" sz="900" b="1" dirty="0">
                <a:solidFill>
                  <a:srgbClr val="FFFFFF"/>
                </a:solidFill>
                <a:latin typeface="Titillium Web"/>
                <a:cs typeface="Arial"/>
                <a:sym typeface="Titillium Web"/>
              </a:endParaRPr>
            </a:p>
          </p:txBody>
        </p:sp>
        <p:sp>
          <p:nvSpPr>
            <p:cNvPr id="15" name="Google Shape;275;p71">
              <a:extLst>
                <a:ext uri="{FF2B5EF4-FFF2-40B4-BE49-F238E27FC236}">
                  <a16:creationId xmlns:a16="http://schemas.microsoft.com/office/drawing/2014/main" id="{44A360A7-064B-4FD1-A576-C827C34B8875}"/>
                </a:ext>
              </a:extLst>
            </p:cNvPr>
            <p:cNvSpPr txBox="1"/>
            <p:nvPr/>
          </p:nvSpPr>
          <p:spPr>
            <a:xfrm>
              <a:off x="4572000" y="1983332"/>
              <a:ext cx="1759617" cy="34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ML Engineer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ML Researcher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Data Scientist</a:t>
              </a:r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6634E9DA-E746-493E-A3D5-CD7B615EDF63}"/>
                </a:ext>
              </a:extLst>
            </p:cNvPr>
            <p:cNvSpPr/>
            <p:nvPr/>
          </p:nvSpPr>
          <p:spPr>
            <a:xfrm>
              <a:off x="6293432" y="3597494"/>
              <a:ext cx="1092872" cy="461665"/>
            </a:xfrm>
            <a:prstGeom prst="rect">
              <a:avLst/>
            </a:prstGeom>
            <a:solidFill>
              <a:srgbClr val="FF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endParaRPr lang="en-US" sz="900" b="1" dirty="0">
                <a:solidFill>
                  <a:srgbClr val="FFFFFF"/>
                </a:solidFill>
                <a:latin typeface="Titillium Web"/>
                <a:cs typeface="Arial"/>
                <a:sym typeface="Titillium Web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139AFB5-FBE7-4A91-B70B-0AE98270A4CC}"/>
                </a:ext>
              </a:extLst>
            </p:cNvPr>
            <p:cNvSpPr txBox="1"/>
            <p:nvPr/>
          </p:nvSpPr>
          <p:spPr>
            <a:xfrm>
              <a:off x="432922" y="3597494"/>
              <a:ext cx="1369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tillium Web"/>
                  <a:ea typeface="+mn-ea"/>
                  <a:cs typeface="Arial"/>
                  <a:sym typeface="Titillium Web"/>
                </a:rPr>
                <a:t>Project Manager</a:t>
              </a:r>
            </a:p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tillium Web"/>
                  <a:ea typeface="+mn-ea"/>
                  <a:cs typeface="Arial"/>
                  <a:sym typeface="Titillium Web"/>
                </a:rPr>
                <a:t>Functional Analyst</a:t>
              </a:r>
            </a:p>
            <a:p>
              <a:pPr marL="0" marR="13970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24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tillium Web"/>
                  <a:ea typeface="+mn-ea"/>
                  <a:cs typeface="Arial"/>
                  <a:sym typeface="Titillium Web"/>
                </a:rPr>
                <a:t>Solution Architect</a:t>
              </a:r>
              <a:endParaRPr lang="it-IT" sz="800" dirty="0"/>
            </a:p>
          </p:txBody>
        </p:sp>
        <p:sp>
          <p:nvSpPr>
            <p:cNvPr id="29" name="Google Shape;275;p71">
              <a:extLst>
                <a:ext uri="{FF2B5EF4-FFF2-40B4-BE49-F238E27FC236}">
                  <a16:creationId xmlns:a16="http://schemas.microsoft.com/office/drawing/2014/main" id="{7D980A37-FB49-4176-B220-3FA59D96864F}"/>
                </a:ext>
              </a:extLst>
            </p:cNvPr>
            <p:cNvSpPr txBox="1"/>
            <p:nvPr/>
          </p:nvSpPr>
          <p:spPr>
            <a:xfrm>
              <a:off x="6028713" y="3563016"/>
              <a:ext cx="1759617" cy="34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Software Engineer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DevOps Engineer</a:t>
              </a:r>
            </a:p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800" b="1" dirty="0">
                  <a:solidFill>
                    <a:schemeClr val="bg1"/>
                  </a:solidFill>
                  <a:latin typeface="Titillium Web"/>
                  <a:sym typeface="Titillium Web"/>
                </a:rPr>
                <a:t>BI Expert</a:t>
              </a:r>
            </a:p>
          </p:txBody>
        </p:sp>
      </p:grpSp>
      <p:sp>
        <p:nvSpPr>
          <p:cNvPr id="42" name="Google Shape;275;p71">
            <a:extLst>
              <a:ext uri="{FF2B5EF4-FFF2-40B4-BE49-F238E27FC236}">
                <a16:creationId xmlns:a16="http://schemas.microsoft.com/office/drawing/2014/main" id="{C93C8342-F3F0-4608-9C76-2D76DF351AE3}"/>
              </a:ext>
            </a:extLst>
          </p:cNvPr>
          <p:cNvSpPr txBox="1"/>
          <p:nvPr/>
        </p:nvSpPr>
        <p:spPr>
          <a:xfrm>
            <a:off x="1857974" y="4133421"/>
            <a:ext cx="1636071" cy="56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00" b="1" i="1" dirty="0">
                <a:solidFill>
                  <a:srgbClr val="5A6772"/>
                </a:solidFill>
                <a:latin typeface="Titillium Web"/>
                <a:sym typeface="Titillium Web"/>
              </a:rPr>
              <a:t>ETL Phase : Extract, Transform and Load</a:t>
            </a:r>
            <a:endParaRPr lang="en-US" sz="10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44" name="Google Shape;275;p71">
            <a:extLst>
              <a:ext uri="{FF2B5EF4-FFF2-40B4-BE49-F238E27FC236}">
                <a16:creationId xmlns:a16="http://schemas.microsoft.com/office/drawing/2014/main" id="{735043CC-E769-428B-B46F-66ADA73ABBB9}"/>
              </a:ext>
            </a:extLst>
          </p:cNvPr>
          <p:cNvSpPr txBox="1"/>
          <p:nvPr/>
        </p:nvSpPr>
        <p:spPr>
          <a:xfrm>
            <a:off x="3249342" y="1341711"/>
            <a:ext cx="1705563" cy="56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en-US" sz="1000" b="1" i="1" dirty="0">
                <a:solidFill>
                  <a:srgbClr val="5A6772"/>
                </a:solidFill>
                <a:latin typeface="Titillium Web"/>
                <a:sym typeface="Titillium Web"/>
              </a:rPr>
              <a:t>EDA Phase : Exploratory Data Analysis</a:t>
            </a:r>
            <a:endParaRPr lang="en-US" sz="10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16010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0BD63F-F01C-409C-A789-BC93297E1405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6;p32">
            <a:extLst>
              <a:ext uri="{FF2B5EF4-FFF2-40B4-BE49-F238E27FC236}">
                <a16:creationId xmlns:a16="http://schemas.microsoft.com/office/drawing/2014/main" id="{C93456DF-841B-48B3-9B95-F0E90B9FB153}"/>
              </a:ext>
            </a:extLst>
          </p:cNvPr>
          <p:cNvSpPr/>
          <p:nvPr/>
        </p:nvSpPr>
        <p:spPr>
          <a:xfrm rot="5400000">
            <a:off x="1876506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486519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G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erarchia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dei bisogni 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PROGETTI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A0CE97-A3C5-4C3F-A419-7EDCA787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8" y="1281597"/>
            <a:ext cx="5937793" cy="3806509"/>
          </a:xfrm>
          <a:prstGeom prst="rect">
            <a:avLst/>
          </a:prstGeom>
        </p:spPr>
      </p:pic>
      <p:sp>
        <p:nvSpPr>
          <p:cNvPr id="2" name="Parentesi graffa aperta 1">
            <a:extLst>
              <a:ext uri="{FF2B5EF4-FFF2-40B4-BE49-F238E27FC236}">
                <a16:creationId xmlns:a16="http://schemas.microsoft.com/office/drawing/2014/main" id="{B6EB03E8-C074-4D02-B6C7-845B9D701552}"/>
              </a:ext>
            </a:extLst>
          </p:cNvPr>
          <p:cNvSpPr/>
          <p:nvPr/>
        </p:nvSpPr>
        <p:spPr>
          <a:xfrm flipH="1">
            <a:off x="5885425" y="3544866"/>
            <a:ext cx="324000" cy="1290181"/>
          </a:xfrm>
          <a:prstGeom prst="leftBrace">
            <a:avLst>
              <a:gd name="adj1" fmla="val 8333"/>
              <a:gd name="adj2" fmla="val 52151"/>
            </a:avLst>
          </a:prstGeom>
          <a:ln w="28575">
            <a:solidFill>
              <a:srgbClr val="6E723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D6125"/>
              </a:solidFill>
            </a:endParaRPr>
          </a:p>
        </p:txBody>
      </p:sp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5018C59A-D0C6-4A7D-8478-E0BE2603EB48}"/>
              </a:ext>
            </a:extLst>
          </p:cNvPr>
          <p:cNvSpPr/>
          <p:nvPr/>
        </p:nvSpPr>
        <p:spPr>
          <a:xfrm flipH="1">
            <a:off x="5229835" y="2410481"/>
            <a:ext cx="324000" cy="1134385"/>
          </a:xfrm>
          <a:prstGeom prst="leftBrace">
            <a:avLst>
              <a:gd name="adj1" fmla="val 8333"/>
              <a:gd name="adj2" fmla="val 52151"/>
            </a:avLst>
          </a:prstGeom>
          <a:ln w="28575">
            <a:solidFill>
              <a:srgbClr val="6E723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D6125"/>
              </a:solidFill>
            </a:endParaRPr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CF5A1CD8-7060-4F3B-9417-917F5F34B9C6}"/>
              </a:ext>
            </a:extLst>
          </p:cNvPr>
          <p:cNvSpPr/>
          <p:nvPr/>
        </p:nvSpPr>
        <p:spPr>
          <a:xfrm flipH="1">
            <a:off x="4572000" y="1478070"/>
            <a:ext cx="324000" cy="932411"/>
          </a:xfrm>
          <a:prstGeom prst="leftBrace">
            <a:avLst>
              <a:gd name="adj1" fmla="val 8333"/>
              <a:gd name="adj2" fmla="val 52151"/>
            </a:avLst>
          </a:prstGeom>
          <a:ln w="28575">
            <a:solidFill>
              <a:srgbClr val="6E723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275;p71">
            <a:extLst>
              <a:ext uri="{FF2B5EF4-FFF2-40B4-BE49-F238E27FC236}">
                <a16:creationId xmlns:a16="http://schemas.microsoft.com/office/drawing/2014/main" id="{EDBDD9F2-3236-446F-B4C8-8D9724F9A73E}"/>
              </a:ext>
            </a:extLst>
          </p:cNvPr>
          <p:cNvSpPr txBox="1"/>
          <p:nvPr/>
        </p:nvSpPr>
        <p:spPr>
          <a:xfrm>
            <a:off x="6183768" y="3878294"/>
            <a:ext cx="1939542" cy="6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139700">
              <a:buClr>
                <a:srgbClr val="EE2324"/>
              </a:buClr>
              <a:buSzPts val="1400"/>
              <a:defRPr b="1">
                <a:solidFill>
                  <a:srgbClr val="5A6772"/>
                </a:solidFill>
                <a:latin typeface="Titillium Web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Data Engineer</a:t>
            </a:r>
          </a:p>
          <a:p>
            <a:r>
              <a:rPr lang="en-US" dirty="0">
                <a:solidFill>
                  <a:srgbClr val="5D6125"/>
                </a:solidFill>
              </a:rPr>
              <a:t>Software Engineer</a:t>
            </a:r>
          </a:p>
        </p:txBody>
      </p:sp>
      <p:sp>
        <p:nvSpPr>
          <p:cNvPr id="14" name="Google Shape;275;p71">
            <a:extLst>
              <a:ext uri="{FF2B5EF4-FFF2-40B4-BE49-F238E27FC236}">
                <a16:creationId xmlns:a16="http://schemas.microsoft.com/office/drawing/2014/main" id="{5BF73981-8D17-447F-B0FD-67EBE325C380}"/>
              </a:ext>
            </a:extLst>
          </p:cNvPr>
          <p:cNvSpPr txBox="1"/>
          <p:nvPr/>
        </p:nvSpPr>
        <p:spPr>
          <a:xfrm>
            <a:off x="5557875" y="2586514"/>
            <a:ext cx="1939542" cy="7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139700">
              <a:buClr>
                <a:srgbClr val="EE2324"/>
              </a:buClr>
              <a:buSzPts val="1400"/>
              <a:defRPr b="1">
                <a:solidFill>
                  <a:srgbClr val="5A6772"/>
                </a:solidFill>
                <a:latin typeface="Titillium Web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Data Scientist</a:t>
            </a:r>
          </a:p>
          <a:p>
            <a:r>
              <a:rPr lang="en-US" dirty="0">
                <a:solidFill>
                  <a:srgbClr val="5D6125"/>
                </a:solidFill>
              </a:rPr>
              <a:t>BI Expert</a:t>
            </a:r>
          </a:p>
          <a:p>
            <a:r>
              <a:rPr lang="en-US" dirty="0">
                <a:solidFill>
                  <a:srgbClr val="5D6125"/>
                </a:solidFill>
              </a:rPr>
              <a:t>Data Analyst</a:t>
            </a:r>
          </a:p>
        </p:txBody>
      </p:sp>
      <p:sp>
        <p:nvSpPr>
          <p:cNvPr id="16" name="Google Shape;275;p71">
            <a:extLst>
              <a:ext uri="{FF2B5EF4-FFF2-40B4-BE49-F238E27FC236}">
                <a16:creationId xmlns:a16="http://schemas.microsoft.com/office/drawing/2014/main" id="{045C9915-C45D-432C-9A11-B1235225D0BD}"/>
              </a:ext>
            </a:extLst>
          </p:cNvPr>
          <p:cNvSpPr txBox="1"/>
          <p:nvPr/>
        </p:nvSpPr>
        <p:spPr>
          <a:xfrm>
            <a:off x="4896000" y="1641442"/>
            <a:ext cx="2243836" cy="6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139700">
              <a:buClr>
                <a:srgbClr val="EE2324"/>
              </a:buClr>
              <a:buSzPts val="1400"/>
              <a:defRPr b="1">
                <a:solidFill>
                  <a:srgbClr val="5A6772"/>
                </a:solidFill>
                <a:latin typeface="Titillium Web"/>
              </a:defRPr>
            </a:lvl1pPr>
          </a:lstStyle>
          <a:p>
            <a:r>
              <a:rPr lang="en-US" dirty="0">
                <a:solidFill>
                  <a:srgbClr val="5D6125"/>
                </a:solidFill>
              </a:rPr>
              <a:t>Machine Learning Researcher/Engineer</a:t>
            </a:r>
          </a:p>
        </p:txBody>
      </p:sp>
    </p:spTree>
    <p:extLst>
      <p:ext uri="{BB962C8B-B14F-4D97-AF65-F5344CB8AC3E}">
        <p14:creationId xmlns:p14="http://schemas.microsoft.com/office/powerpoint/2010/main" val="246164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0BD63F-F01C-409C-A789-BC93297E1405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176;p32">
            <a:extLst>
              <a:ext uri="{FF2B5EF4-FFF2-40B4-BE49-F238E27FC236}">
                <a16:creationId xmlns:a16="http://schemas.microsoft.com/office/drawing/2014/main" id="{FDEDC820-8C1B-459A-8E92-79AB58368EF3}"/>
              </a:ext>
            </a:extLst>
          </p:cNvPr>
          <p:cNvSpPr/>
          <p:nvPr/>
        </p:nvSpPr>
        <p:spPr>
          <a:xfrm rot="5400000">
            <a:off x="1876504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550275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Architettura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progettuale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(o quasi)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PROGETTI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6F56031B-7BC0-4686-9EFD-82075D13DFF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2" y="1244272"/>
            <a:ext cx="5731510" cy="3810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C6FAE5A-1528-405C-84F6-5ECB2A6F7AF6}"/>
              </a:ext>
            </a:extLst>
          </p:cNvPr>
          <p:cNvSpPr/>
          <p:nvPr/>
        </p:nvSpPr>
        <p:spPr>
          <a:xfrm>
            <a:off x="939453" y="1342229"/>
            <a:ext cx="4421688" cy="3607343"/>
          </a:xfrm>
          <a:prstGeom prst="rect">
            <a:avLst/>
          </a:prstGeom>
          <a:noFill/>
          <a:ln>
            <a:solidFill>
              <a:srgbClr val="FF2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649DE404-50D5-4973-B07D-067A752EB730}"/>
              </a:ext>
            </a:extLst>
          </p:cNvPr>
          <p:cNvSpPr txBox="1"/>
          <p:nvPr/>
        </p:nvSpPr>
        <p:spPr>
          <a:xfrm>
            <a:off x="4179949" y="1444585"/>
            <a:ext cx="1181192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Pipeline</a:t>
            </a:r>
            <a:endParaRPr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3B28285-DDE0-4B5B-8A1A-DF3E14CB15FC}"/>
              </a:ext>
            </a:extLst>
          </p:cNvPr>
          <p:cNvSpPr/>
          <p:nvPr/>
        </p:nvSpPr>
        <p:spPr>
          <a:xfrm>
            <a:off x="5361141" y="1342229"/>
            <a:ext cx="1411134" cy="3607343"/>
          </a:xfrm>
          <a:prstGeom prst="rect">
            <a:avLst/>
          </a:prstGeom>
          <a:noFill/>
          <a:ln>
            <a:solidFill>
              <a:srgbClr val="FF2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362;p81">
            <a:extLst>
              <a:ext uri="{FF2B5EF4-FFF2-40B4-BE49-F238E27FC236}">
                <a16:creationId xmlns:a16="http://schemas.microsoft.com/office/drawing/2014/main" id="{6F02940F-EB52-40A0-BBEA-80BFC2690FCD}"/>
              </a:ext>
            </a:extLst>
          </p:cNvPr>
          <p:cNvSpPr txBox="1"/>
          <p:nvPr/>
        </p:nvSpPr>
        <p:spPr>
          <a:xfrm>
            <a:off x="5297973" y="1353050"/>
            <a:ext cx="1520716" cy="46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Prediction Pipeline</a:t>
            </a:r>
            <a:endParaRPr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04443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0BD63F-F01C-409C-A789-BC93297E1405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176;p32">
            <a:extLst>
              <a:ext uri="{FF2B5EF4-FFF2-40B4-BE49-F238E27FC236}">
                <a16:creationId xmlns:a16="http://schemas.microsoft.com/office/drawing/2014/main" id="{FDEDC820-8C1B-459A-8E92-79AB58368EF3}"/>
              </a:ext>
            </a:extLst>
          </p:cNvPr>
          <p:cNvSpPr/>
          <p:nvPr/>
        </p:nvSpPr>
        <p:spPr>
          <a:xfrm rot="5400000">
            <a:off x="1876504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550275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Tecnologie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disponibili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PROGETTI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D3C0716-9F24-4BBB-ADB9-449D1C9E83D0}"/>
              </a:ext>
            </a:extLst>
          </p:cNvPr>
          <p:cNvGrpSpPr/>
          <p:nvPr/>
        </p:nvGrpSpPr>
        <p:grpSpPr>
          <a:xfrm>
            <a:off x="285332" y="1221552"/>
            <a:ext cx="5822216" cy="3797388"/>
            <a:chOff x="1014318" y="1221552"/>
            <a:chExt cx="5822216" cy="379738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3851E931-7EF2-49AF-ADE9-77FB62AAD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0000"/>
            <a:stretch/>
          </p:blipFill>
          <p:spPr>
            <a:xfrm>
              <a:off x="1014318" y="1221552"/>
              <a:ext cx="5822216" cy="372623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905F20A3-BF4C-44B5-A51B-94F27287AA09}"/>
                </a:ext>
              </a:extLst>
            </p:cNvPr>
            <p:cNvSpPr/>
            <p:nvPr/>
          </p:nvSpPr>
          <p:spPr>
            <a:xfrm>
              <a:off x="3832964" y="4819426"/>
              <a:ext cx="507747" cy="199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5B53298-6146-4EE9-9A5D-2029B0B5A715}"/>
                </a:ext>
              </a:extLst>
            </p:cNvPr>
            <p:cNvSpPr/>
            <p:nvPr/>
          </p:nvSpPr>
          <p:spPr>
            <a:xfrm>
              <a:off x="3942677" y="4399878"/>
              <a:ext cx="225911" cy="383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91273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0BD63F-F01C-409C-A789-BC93297E1405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Google Shape;176;p32">
            <a:extLst>
              <a:ext uri="{FF2B5EF4-FFF2-40B4-BE49-F238E27FC236}">
                <a16:creationId xmlns:a16="http://schemas.microsoft.com/office/drawing/2014/main" id="{21C0BA6D-E2DB-4D71-A8AF-C5ABE3D8AAB1}"/>
              </a:ext>
            </a:extLst>
          </p:cNvPr>
          <p:cNvSpPr/>
          <p:nvPr/>
        </p:nvSpPr>
        <p:spPr>
          <a:xfrm rot="5400000">
            <a:off x="1832165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550275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Obbiettivi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del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corso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CORSO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2" name="Google Shape;275;p71">
            <a:extLst>
              <a:ext uri="{FF2B5EF4-FFF2-40B4-BE49-F238E27FC236}">
                <a16:creationId xmlns:a16="http://schemas.microsoft.com/office/drawing/2014/main" id="{EF0A4735-35AD-4A0A-ABB1-E2733E7178FC}"/>
              </a:ext>
            </a:extLst>
          </p:cNvPr>
          <p:cNvSpPr txBox="1"/>
          <p:nvPr/>
        </p:nvSpPr>
        <p:spPr>
          <a:xfrm>
            <a:off x="688641" y="1750827"/>
            <a:ext cx="6664137" cy="264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Il corso ha come obiettivo l’apprendimento di tematiche in ambito Data Science e </a:t>
            </a:r>
            <a:r>
              <a:rPr lang="it-IT" dirty="0" err="1">
                <a:solidFill>
                  <a:srgbClr val="5A6772"/>
                </a:solidFill>
                <a:latin typeface="Titillium Web"/>
                <a:sym typeface="Titillium Web"/>
              </a:rPr>
              <a:t>Artificial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 intelligence, </a:t>
            </a:r>
            <a:r>
              <a:rPr lang="it-IT" b="1" dirty="0">
                <a:solidFill>
                  <a:srgbClr val="5A6772"/>
                </a:solidFill>
                <a:latin typeface="Titillium Web"/>
                <a:sym typeface="Titillium Web"/>
              </a:rPr>
              <a:t>in particolare orientato alla creazione di una soluzione software e architetturale end to end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it-IT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Il focus di questo corso sarà quindi legato ad aspetti tecnici e pratici. </a:t>
            </a:r>
            <a:r>
              <a:rPr lang="it-IT" b="1" dirty="0">
                <a:solidFill>
                  <a:srgbClr val="5A6772"/>
                </a:solidFill>
                <a:latin typeface="Titillium Web"/>
                <a:sym typeface="Titillium Web"/>
              </a:rPr>
              <a:t>Verranno tralasciati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 aspetti statistici, matematici e modellistici che richiedono una base matematico-statistica più approfondita.</a:t>
            </a: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it-IT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Lo scopo del corso sarà quello </a:t>
            </a:r>
            <a:r>
              <a:rPr lang="it-IT" b="1" dirty="0">
                <a:solidFill>
                  <a:srgbClr val="5A6772"/>
                </a:solidFill>
                <a:latin typeface="Titillium Web"/>
                <a:sym typeface="Titillium Web"/>
              </a:rPr>
              <a:t>di costruire una piccola soluzione ibrida (cloud + locale)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, conoscere le differenze rispetto allo sviluppo di una soluzione “tradizionale”</a:t>
            </a: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34430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0BD63F-F01C-409C-A789-BC93297E1405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Google Shape;176;p32">
            <a:extLst>
              <a:ext uri="{FF2B5EF4-FFF2-40B4-BE49-F238E27FC236}">
                <a16:creationId xmlns:a16="http://schemas.microsoft.com/office/drawing/2014/main" id="{21C0BA6D-E2DB-4D71-A8AF-C5ABE3D8AAB1}"/>
              </a:ext>
            </a:extLst>
          </p:cNvPr>
          <p:cNvSpPr/>
          <p:nvPr/>
        </p:nvSpPr>
        <p:spPr>
          <a:xfrm rot="5400000">
            <a:off x="1832165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550275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Tecnologie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programma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CORSO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DF2F36-D19C-4CC1-8950-7C46E2AAE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01" b="28736"/>
          <a:stretch/>
        </p:blipFill>
        <p:spPr>
          <a:xfrm>
            <a:off x="3175890" y="1342230"/>
            <a:ext cx="1833459" cy="659356"/>
          </a:xfrm>
          <a:prstGeom prst="rect">
            <a:avLst/>
          </a:prstGeom>
        </p:spPr>
      </p:pic>
      <p:pic>
        <p:nvPicPr>
          <p:cNvPr id="21" name="Immagine 2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C14FAC02-E876-428B-9802-7BF74200D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8" y="1342230"/>
            <a:ext cx="1382607" cy="576086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0A23D97E-AA75-4B65-A3AC-5ECA8F4697CD}"/>
              </a:ext>
            </a:extLst>
          </p:cNvPr>
          <p:cNvGrpSpPr/>
          <p:nvPr/>
        </p:nvGrpSpPr>
        <p:grpSpPr>
          <a:xfrm>
            <a:off x="129161" y="1283387"/>
            <a:ext cx="2502846" cy="2841865"/>
            <a:chOff x="129161" y="1283387"/>
            <a:chExt cx="2502846" cy="284186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4CA2A8A8-2535-4803-944D-5763BAA2D495}"/>
                </a:ext>
              </a:extLst>
            </p:cNvPr>
            <p:cNvGrpSpPr/>
            <p:nvPr/>
          </p:nvGrpSpPr>
          <p:grpSpPr>
            <a:xfrm>
              <a:off x="129161" y="1283387"/>
              <a:ext cx="2502846" cy="2834640"/>
              <a:chOff x="735186" y="2768440"/>
              <a:chExt cx="2952945" cy="3344407"/>
            </a:xfrm>
          </p:grpSpPr>
          <p:pic>
            <p:nvPicPr>
              <p:cNvPr id="19" name="Immagine 18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DBFC9D57-6C75-4A5A-AE5C-C4ACD2D09B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0655" t="25327" r="24523" b="29217"/>
              <a:stretch/>
            </p:blipFill>
            <p:spPr>
              <a:xfrm>
                <a:off x="735186" y="2768440"/>
                <a:ext cx="2952945" cy="935199"/>
              </a:xfrm>
              <a:prstGeom prst="rect">
                <a:avLst/>
              </a:prstGeom>
            </p:spPr>
          </p:pic>
          <p:sp>
            <p:nvSpPr>
              <p:cNvPr id="22" name="Parentesi graffa aperta 21">
                <a:extLst>
                  <a:ext uri="{FF2B5EF4-FFF2-40B4-BE49-F238E27FC236}">
                    <a16:creationId xmlns:a16="http://schemas.microsoft.com/office/drawing/2014/main" id="{D079DACC-9901-457A-BD47-946E4AE0D570}"/>
                  </a:ext>
                </a:extLst>
              </p:cNvPr>
              <p:cNvSpPr/>
              <p:nvPr/>
            </p:nvSpPr>
            <p:spPr>
              <a:xfrm rot="5400000">
                <a:off x="2011515" y="2730350"/>
                <a:ext cx="604479" cy="2255717"/>
              </a:xfrm>
              <a:prstGeom prst="leftBrace">
                <a:avLst>
                  <a:gd name="adj1" fmla="val 8333"/>
                  <a:gd name="adj2" fmla="val 49999"/>
                </a:avLst>
              </a:prstGeom>
              <a:ln w="31750" cmpd="sng">
                <a:solidFill>
                  <a:srgbClr val="EE2324"/>
                </a:solidFill>
                <a:head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24" name="Immagine 23" descr="Immagine che contiene segnale, orologio&#10;&#10;Descrizione generata automaticamente">
                <a:extLst>
                  <a:ext uri="{FF2B5EF4-FFF2-40B4-BE49-F238E27FC236}">
                    <a16:creationId xmlns:a16="http://schemas.microsoft.com/office/drawing/2014/main" id="{6DC78420-9140-4CA4-AEF9-6A2161C61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8407" y="3987833"/>
                <a:ext cx="883838" cy="1025252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disegnando, segnale&#10;&#10;Descrizione generata automaticamente">
                <a:extLst>
                  <a:ext uri="{FF2B5EF4-FFF2-40B4-BE49-F238E27FC236}">
                    <a16:creationId xmlns:a16="http://schemas.microsoft.com/office/drawing/2014/main" id="{27BCEE40-184D-4100-A743-EB6D02F87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013" y="4207931"/>
                <a:ext cx="1326833" cy="659244"/>
              </a:xfrm>
              <a:prstGeom prst="rect">
                <a:avLst/>
              </a:prstGeom>
            </p:spPr>
          </p:pic>
          <p:pic>
            <p:nvPicPr>
              <p:cNvPr id="28" name="Immagine 27" descr="Immagine che contiene segnale, disegnando&#10;&#10;Descrizione generata automaticamente">
                <a:extLst>
                  <a:ext uri="{FF2B5EF4-FFF2-40B4-BE49-F238E27FC236}">
                    <a16:creationId xmlns:a16="http://schemas.microsoft.com/office/drawing/2014/main" id="{E19D7668-E36D-4F04-B661-A259AA3F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8840" y="5057901"/>
                <a:ext cx="882946" cy="882946"/>
              </a:xfrm>
              <a:prstGeom prst="rect">
                <a:avLst/>
              </a:prstGeom>
            </p:spPr>
          </p:pic>
          <p:pic>
            <p:nvPicPr>
              <p:cNvPr id="30" name="Immagine 29">
                <a:extLst>
                  <a:ext uri="{FF2B5EF4-FFF2-40B4-BE49-F238E27FC236}">
                    <a16:creationId xmlns:a16="http://schemas.microsoft.com/office/drawing/2014/main" id="{9F62DBFF-D126-419A-8039-55900C304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6355" y="5028064"/>
                <a:ext cx="1084783" cy="1084783"/>
              </a:xfrm>
              <a:prstGeom prst="rect">
                <a:avLst/>
              </a:prstGeom>
            </p:spPr>
          </p:pic>
        </p:grpSp>
        <p:sp>
          <p:nvSpPr>
            <p:cNvPr id="36" name="Google Shape;362;p81">
              <a:extLst>
                <a:ext uri="{FF2B5EF4-FFF2-40B4-BE49-F238E27FC236}">
                  <a16:creationId xmlns:a16="http://schemas.microsoft.com/office/drawing/2014/main" id="{793DDBEB-45EE-48F3-A96F-7665C00189EA}"/>
                </a:ext>
              </a:extLst>
            </p:cNvPr>
            <p:cNvSpPr txBox="1"/>
            <p:nvPr/>
          </p:nvSpPr>
          <p:spPr>
            <a:xfrm>
              <a:off x="1198829" y="3842099"/>
              <a:ext cx="536578" cy="283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600" b="1" dirty="0">
                  <a:solidFill>
                    <a:srgbClr val="EE2324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…</a:t>
              </a:r>
              <a:endParaRPr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8" name="Google Shape;275;p71">
            <a:extLst>
              <a:ext uri="{FF2B5EF4-FFF2-40B4-BE49-F238E27FC236}">
                <a16:creationId xmlns:a16="http://schemas.microsoft.com/office/drawing/2014/main" id="{8F74D221-0033-41E2-84E2-6BC67EFFFBDB}"/>
              </a:ext>
            </a:extLst>
          </p:cNvPr>
          <p:cNvSpPr txBox="1"/>
          <p:nvPr/>
        </p:nvSpPr>
        <p:spPr>
          <a:xfrm>
            <a:off x="169113" y="4132294"/>
            <a:ext cx="2850312" cy="79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just">
              <a:buClr>
                <a:srgbClr val="EE2324"/>
              </a:buClr>
              <a:buSzPts val="1400"/>
            </a:pP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Linguaggio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programmazione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diffuso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, open-source, con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numerose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librerie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dedicate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alla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intelligenza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artificiale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</p:txBody>
      </p:sp>
      <p:sp>
        <p:nvSpPr>
          <p:cNvPr id="41" name="Google Shape;275;p71">
            <a:extLst>
              <a:ext uri="{FF2B5EF4-FFF2-40B4-BE49-F238E27FC236}">
                <a16:creationId xmlns:a16="http://schemas.microsoft.com/office/drawing/2014/main" id="{7EA8E572-001E-4D53-9E59-6B9DF792A680}"/>
              </a:ext>
            </a:extLst>
          </p:cNvPr>
          <p:cNvSpPr txBox="1"/>
          <p:nvPr/>
        </p:nvSpPr>
        <p:spPr>
          <a:xfrm>
            <a:off x="2967776" y="2008628"/>
            <a:ext cx="2502846" cy="256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just">
              <a:buClr>
                <a:srgbClr val="EE2324"/>
              </a:buClr>
              <a:buSzPts val="1400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Piattaforma cloud pubblica di Microsoft, che offre servizi di cloud computing. </a:t>
            </a:r>
          </a:p>
          <a:p>
            <a:pPr marR="139700" algn="just">
              <a:buClr>
                <a:srgbClr val="EE2324"/>
              </a:buClr>
              <a:buSzPts val="1400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Qualche esempio:</a:t>
            </a:r>
            <a:endParaRPr lang="it-IT" sz="1300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sz="1300" i="1" dirty="0">
                <a:solidFill>
                  <a:srgbClr val="5A6772"/>
                </a:solidFill>
                <a:latin typeface="Titillium Web"/>
                <a:sym typeface="Titillium Web"/>
              </a:rPr>
              <a:t>Azure Machine Learning </a:t>
            </a: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per il training di modelli</a:t>
            </a: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sz="1300" i="1" dirty="0">
                <a:solidFill>
                  <a:srgbClr val="5A6772"/>
                </a:solidFill>
                <a:latin typeface="Titillium Web"/>
                <a:sym typeface="Titillium Web"/>
              </a:rPr>
              <a:t>Azure SQL </a:t>
            </a: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per la gestione di database on cloud</a:t>
            </a:r>
            <a:endParaRPr lang="it-IT" sz="1300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sz="1300" i="1" dirty="0">
                <a:solidFill>
                  <a:srgbClr val="5A6772"/>
                </a:solidFill>
                <a:latin typeface="Titillium Web"/>
                <a:sym typeface="Titillium Web"/>
              </a:rPr>
              <a:t>Azure </a:t>
            </a:r>
            <a:r>
              <a:rPr lang="it-IT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Databricks</a:t>
            </a: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 per la gestione degli </a:t>
            </a:r>
            <a:r>
              <a:rPr lang="it-IT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analytics</a:t>
            </a:r>
            <a:endParaRPr lang="it-IT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sz="1300" i="1" dirty="0">
                <a:solidFill>
                  <a:srgbClr val="5A6772"/>
                </a:solidFill>
                <a:latin typeface="Titillium Web"/>
                <a:sym typeface="Titillium Web"/>
              </a:rPr>
              <a:t>…</a:t>
            </a:r>
            <a:endParaRPr lang="en-US" sz="13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43" name="Google Shape;275;p71">
            <a:extLst>
              <a:ext uri="{FF2B5EF4-FFF2-40B4-BE49-F238E27FC236}">
                <a16:creationId xmlns:a16="http://schemas.microsoft.com/office/drawing/2014/main" id="{1F35CC82-DF48-4915-B143-8D89817FBCA0}"/>
              </a:ext>
            </a:extLst>
          </p:cNvPr>
          <p:cNvSpPr txBox="1"/>
          <p:nvPr/>
        </p:nvSpPr>
        <p:spPr>
          <a:xfrm>
            <a:off x="5411701" y="2008628"/>
            <a:ext cx="2502846" cy="204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just">
              <a:buClr>
                <a:srgbClr val="EE2324"/>
              </a:buClr>
              <a:buSzPts val="1400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Software di controllo versione distribuito, affiancato da una sua implementazione, </a:t>
            </a:r>
            <a:r>
              <a:rPr lang="it-IT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Github</a:t>
            </a:r>
            <a:r>
              <a:rPr lang="it-IT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un servizio di hosting per progetti software.</a:t>
            </a:r>
            <a:endParaRPr lang="en-US" sz="13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95526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0BD63F-F01C-409C-A789-BC93297E1405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Google Shape;176;p32">
            <a:extLst>
              <a:ext uri="{FF2B5EF4-FFF2-40B4-BE49-F238E27FC236}">
                <a16:creationId xmlns:a16="http://schemas.microsoft.com/office/drawing/2014/main" id="{21C0BA6D-E2DB-4D71-A8AF-C5ABE3D8AAB1}"/>
              </a:ext>
            </a:extLst>
          </p:cNvPr>
          <p:cNvSpPr/>
          <p:nvPr/>
        </p:nvSpPr>
        <p:spPr>
          <a:xfrm rot="5400000">
            <a:off x="1832165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67241"/>
            <a:ext cx="5502754" cy="28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Esame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e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progetto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finale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CARATTERISTICHE CORSO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2" name="Google Shape;275;p71">
            <a:extLst>
              <a:ext uri="{FF2B5EF4-FFF2-40B4-BE49-F238E27FC236}">
                <a16:creationId xmlns:a16="http://schemas.microsoft.com/office/drawing/2014/main" id="{EF0A4735-35AD-4A0A-ABB1-E2733E7178FC}"/>
              </a:ext>
            </a:extLst>
          </p:cNvPr>
          <p:cNvSpPr txBox="1"/>
          <p:nvPr/>
        </p:nvSpPr>
        <p:spPr>
          <a:xfrm>
            <a:off x="688641" y="1750827"/>
            <a:ext cx="6664137" cy="264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L’esame finale sarà un </a:t>
            </a:r>
            <a:r>
              <a:rPr lang="it-IT" b="1" dirty="0">
                <a:solidFill>
                  <a:srgbClr val="5A6772"/>
                </a:solidFill>
                <a:latin typeface="Titillium Web"/>
                <a:sym typeface="Titillium Web"/>
              </a:rPr>
              <a:t>test a risposta multipla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 e coprirà tutti gli aspetti teorici del corso.</a:t>
            </a: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it-IT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Il progetto finale consisterà nello sviluppo di una soluzione software architetturale end-to-end su un modello preesistente, comprendendo quindi le fasi di </a:t>
            </a:r>
            <a:r>
              <a:rPr lang="it-IT" b="1" dirty="0">
                <a:solidFill>
                  <a:srgbClr val="5A6772"/>
                </a:solidFill>
                <a:latin typeface="Titillium Web"/>
                <a:sym typeface="Titillium Web"/>
              </a:rPr>
              <a:t>preparazione del dato 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(acquisizione, analisi e trasformazione) e </a:t>
            </a:r>
            <a:r>
              <a:rPr lang="it-IT" b="1" dirty="0">
                <a:solidFill>
                  <a:srgbClr val="5A6772"/>
                </a:solidFill>
                <a:latin typeface="Titillium Web"/>
                <a:sym typeface="Titillium Web"/>
              </a:rPr>
              <a:t>reportistica di soluzioni. 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Il focus non sarà sull’addestramento di un modello di ML. 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it-IT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Esame scritto e progetto verranno valutati in una giornata di esame a termine del corso.</a:t>
            </a:r>
            <a:b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</a:br>
            <a:endParaRPr lang="it-IT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lvl="6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it-IT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 algn="just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it-IT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73194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D3A5D2-6308-4757-AB36-5CC1E53D25F3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blipFill dpi="0" rotWithShape="1">
            <a:blip r:embed="rId3"/>
            <a:srcRect/>
            <a:tile tx="-184150" ty="-273050" sx="55000" sy="5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176;p32">
            <a:extLst>
              <a:ext uri="{FF2B5EF4-FFF2-40B4-BE49-F238E27FC236}">
                <a16:creationId xmlns:a16="http://schemas.microsoft.com/office/drawing/2014/main" id="{F740DA51-2D52-4505-88A5-5275669DD5DB}"/>
              </a:ext>
            </a:extLst>
          </p:cNvPr>
          <p:cNvSpPr/>
          <p:nvPr/>
        </p:nvSpPr>
        <p:spPr>
          <a:xfrm rot="5400000">
            <a:off x="390225" y="-390225"/>
            <a:ext cx="514350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5368" y="866768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Riferimenti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RIFERIMENTI</a:t>
            </a:r>
          </a:p>
        </p:txBody>
      </p:sp>
      <p:pic>
        <p:nvPicPr>
          <p:cNvPr id="8" name="Elemento grafico 7" descr="Intelligenza artificiale">
            <a:extLst>
              <a:ext uri="{FF2B5EF4-FFF2-40B4-BE49-F238E27FC236}">
                <a16:creationId xmlns:a16="http://schemas.microsoft.com/office/drawing/2014/main" id="{6C7241AB-4B53-432E-98E0-75741070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6F80412-1933-4005-AD3E-38963C54BAB9}"/>
              </a:ext>
            </a:extLst>
          </p:cNvPr>
          <p:cNvGrpSpPr/>
          <p:nvPr/>
        </p:nvGrpSpPr>
        <p:grpSpPr>
          <a:xfrm>
            <a:off x="507594" y="1698735"/>
            <a:ext cx="5176994" cy="2685923"/>
            <a:chOff x="360825" y="1347388"/>
            <a:chExt cx="5176994" cy="2685923"/>
          </a:xfrm>
        </p:grpSpPr>
        <p:sp>
          <p:nvSpPr>
            <p:cNvPr id="7" name="Google Shape;275;p71">
              <a:extLst>
                <a:ext uri="{FF2B5EF4-FFF2-40B4-BE49-F238E27FC236}">
                  <a16:creationId xmlns:a16="http://schemas.microsoft.com/office/drawing/2014/main" id="{33B864D3-D52F-4836-AC9F-BF69009078FD}"/>
                </a:ext>
              </a:extLst>
            </p:cNvPr>
            <p:cNvSpPr txBox="1"/>
            <p:nvPr/>
          </p:nvSpPr>
          <p:spPr>
            <a:xfrm>
              <a:off x="360825" y="1347388"/>
              <a:ext cx="4788032" cy="2617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r>
                <a:rPr lang="en-US" sz="1350" b="1" i="1" dirty="0">
                  <a:solidFill>
                    <a:srgbClr val="5A6772"/>
                  </a:solidFill>
                  <a:latin typeface="Titillium Web"/>
                  <a:sym typeface="Titillium Web"/>
                </a:rPr>
                <a:t>MS Teams: </a:t>
              </a:r>
              <a:r>
                <a: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AI Engineering Main Channel</a:t>
              </a: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endParaRPr lang="en-US" sz="1350" b="1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E-mail:</a:t>
              </a:r>
            </a:p>
            <a:p>
              <a:pPr marL="285750" marR="139700" lvl="1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</p:txBody>
        </p:sp>
        <p:sp>
          <p:nvSpPr>
            <p:cNvPr id="2" name="Google Shape;275;p71">
              <a:extLst>
                <a:ext uri="{FF2B5EF4-FFF2-40B4-BE49-F238E27FC236}">
                  <a16:creationId xmlns:a16="http://schemas.microsoft.com/office/drawing/2014/main" id="{21B0E495-D7AD-40D3-9E9F-46FFFB811DC5}"/>
                </a:ext>
              </a:extLst>
            </p:cNvPr>
            <p:cNvSpPr txBox="1"/>
            <p:nvPr/>
          </p:nvSpPr>
          <p:spPr>
            <a:xfrm>
              <a:off x="749787" y="2310822"/>
              <a:ext cx="4788032" cy="1722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Andrea </a:t>
              </a:r>
              <a:r>
                <a:rPr lang="en-US" sz="1350" dirty="0" err="1">
                  <a:solidFill>
                    <a:srgbClr val="5A6772"/>
                  </a:solidFill>
                  <a:latin typeface="Titillium Web"/>
                  <a:sym typeface="Titillium Web"/>
                </a:rPr>
                <a:t>Guzzo</a:t>
              </a:r>
              <a:r>
                <a: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: </a:t>
              </a: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  <a:hlinkClick r:id="rId6"/>
                </a:rPr>
                <a:t>andrea.guzzo@reti.it</a:t>
              </a: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Simone Mazzoleni Ferracini: </a:t>
              </a: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  <a:hlinkClick r:id="rId7"/>
                </a:rPr>
                <a:t>simone.mazzoleni@reti.it</a:t>
              </a: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r>
                <a: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      </a:t>
              </a: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(</a:t>
              </a:r>
              <a:r>
                <a:rPr lang="en-US" sz="1350" dirty="0" err="1">
                  <a:solidFill>
                    <a:srgbClr val="5A6772"/>
                  </a:solidFill>
                  <a:latin typeface="Titillium Web"/>
                  <a:sym typeface="Titillium Web"/>
                </a:rPr>
                <a:t>algoritmi</a:t>
              </a: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 ML/DL, EDA, </a:t>
              </a:r>
              <a:r>
                <a:rPr lang="en-US" sz="1350" dirty="0" err="1">
                  <a:solidFill>
                    <a:srgbClr val="5A6772"/>
                  </a:solidFill>
                  <a:latin typeface="Titillium Web"/>
                  <a:sym typeface="Titillium Web"/>
                </a:rPr>
                <a:t>statistica</a:t>
              </a: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, python)</a:t>
              </a: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endParaRPr lang="en-US" sz="1350" b="1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Giorgio Cocci: </a:t>
              </a: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  <a:hlinkClick r:id="rId8"/>
                </a:rPr>
                <a:t>giorgio.cocci@reti.it</a:t>
              </a: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r>
                <a:rPr lang="en-US" sz="1350" dirty="0">
                  <a:solidFill>
                    <a:srgbClr val="5A6772"/>
                  </a:solidFill>
                  <a:latin typeface="Titillium Web"/>
                  <a:sym typeface="Titillium Web"/>
                </a:rPr>
                <a:t>        (MS Azure)</a:t>
              </a: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L="285750" marR="139700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L="285750" marR="139700" lvl="1" indent="-285750">
                <a:buClr>
                  <a:srgbClr val="EE2324"/>
                </a:buClr>
                <a:buSzPts val="1400"/>
                <a:buFont typeface="Wingdings" panose="05000000000000000000" pitchFamily="2" charset="2"/>
                <a:buChar char="§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  <a:p>
              <a:pPr marR="139700">
                <a:buClr>
                  <a:srgbClr val="EE2324"/>
                </a:buClr>
                <a:buSzPts val="1400"/>
              </a:pPr>
              <a:endParaRPr lang="en-US" sz="1350" dirty="0">
                <a:solidFill>
                  <a:srgbClr val="5A6772"/>
                </a:solidFill>
                <a:latin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37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D74D8B2-8D2D-6A45-9ECA-D767648F9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5036" y="2762503"/>
            <a:ext cx="2630916" cy="534830"/>
          </a:xfrm>
        </p:spPr>
        <p:txBody>
          <a:bodyPr/>
          <a:lstStyle/>
          <a:p>
            <a:r>
              <a:rPr lang="it-IT" sz="3008" b="1" dirty="0">
                <a:latin typeface="Titillium" pitchFamily="2" charset="77"/>
              </a:rPr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59245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rgbClr val="EE2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ARTIFICIAL INTELLIGENCE ENGINEERING</a:t>
            </a:r>
            <a:endParaRPr lang="it-IT" sz="1000" dirty="0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cxnSp>
        <p:nvCxnSpPr>
          <p:cNvPr id="185" name="Google Shape;185;p32"/>
          <p:cNvCxnSpPr>
            <a:cxnSpLocks/>
          </p:cNvCxnSpPr>
          <p:nvPr/>
        </p:nvCxnSpPr>
        <p:spPr>
          <a:xfrm>
            <a:off x="1496050" y="1504005"/>
            <a:ext cx="0" cy="241877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2"/>
          <p:cNvSpPr txBox="1"/>
          <p:nvPr/>
        </p:nvSpPr>
        <p:spPr>
          <a:xfrm>
            <a:off x="85488" y="2694289"/>
            <a:ext cx="149605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b="1" dirty="0">
                <a:solidFill>
                  <a:schemeClr val="bg1"/>
                </a:solidFill>
              </a:rPr>
              <a:t>INTRODUZIONE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13" name="Google Shape;275;p71">
            <a:extLst>
              <a:ext uri="{FF2B5EF4-FFF2-40B4-BE49-F238E27FC236}">
                <a16:creationId xmlns:a16="http://schemas.microsoft.com/office/drawing/2014/main" id="{DEFAA15E-A04D-104F-BCF7-F5C6787CB13C}"/>
              </a:ext>
            </a:extLst>
          </p:cNvPr>
          <p:cNvSpPr txBox="1"/>
          <p:nvPr/>
        </p:nvSpPr>
        <p:spPr>
          <a:xfrm>
            <a:off x="1667025" y="1504005"/>
            <a:ext cx="3881091" cy="241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Presentazioni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Storia della AI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Definizioni</a:t>
            </a:r>
          </a:p>
          <a:p>
            <a:pPr marL="285750" marR="13970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Mercato e AI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Caratteristiche progetti AI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Tecnologie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Caratteristiche corso</a:t>
            </a:r>
          </a:p>
        </p:txBody>
      </p:sp>
      <p:pic>
        <p:nvPicPr>
          <p:cNvPr id="5" name="Elemento grafico 4" descr="Intelligenza artificiale">
            <a:extLst>
              <a:ext uri="{FF2B5EF4-FFF2-40B4-BE49-F238E27FC236}">
                <a16:creationId xmlns:a16="http://schemas.microsoft.com/office/drawing/2014/main" id="{C49731FB-B1B4-421A-9445-4A14CBD7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43" y="2044025"/>
            <a:ext cx="709539" cy="7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53D3EBDF-9413-4C19-8EB7-4D4246F8776E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9255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70194"/>
            <a:ext cx="440624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intelligente?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STORIA DELLA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2" name="Google Shape;275;p71">
            <a:extLst>
              <a:ext uri="{FF2B5EF4-FFF2-40B4-BE49-F238E27FC236}">
                <a16:creationId xmlns:a16="http://schemas.microsoft.com/office/drawing/2014/main" id="{E536CBE0-9146-4C88-BDC7-04D46E3929A4}"/>
              </a:ext>
            </a:extLst>
          </p:cNvPr>
          <p:cNvSpPr txBox="1"/>
          <p:nvPr/>
        </p:nvSpPr>
        <p:spPr>
          <a:xfrm>
            <a:off x="722948" y="1753644"/>
            <a:ext cx="4371934" cy="266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La misura dell'intelligenza è data dalla capacità di cambiare quando è necessario. (</a:t>
            </a:r>
            <a:r>
              <a:rPr lang="it-IT" i="1" dirty="0">
                <a:solidFill>
                  <a:srgbClr val="5A6772"/>
                </a:solidFill>
                <a:latin typeface="Titillium Web"/>
                <a:sym typeface="Titillium Web"/>
              </a:rPr>
              <a:t>Albert Einstein)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L'intelligenza non è non commettere errori, ma scoprire subito il modo di trarne profitto. (</a:t>
            </a:r>
            <a:r>
              <a:rPr lang="en-US" i="1" dirty="0">
                <a:solidFill>
                  <a:srgbClr val="5A6772"/>
                </a:solidFill>
                <a:latin typeface="Titillium Web"/>
                <a:sym typeface="Titillium Web"/>
              </a:rPr>
              <a:t>B</a:t>
            </a:r>
            <a:r>
              <a:rPr lang="it-IT" i="1" dirty="0" err="1">
                <a:solidFill>
                  <a:srgbClr val="5A6772"/>
                </a:solidFill>
                <a:latin typeface="Titillium Web"/>
                <a:sym typeface="Titillium Web"/>
              </a:rPr>
              <a:t>ertolt</a:t>
            </a:r>
            <a:r>
              <a:rPr lang="it-IT" i="1" dirty="0">
                <a:solidFill>
                  <a:srgbClr val="5A6772"/>
                </a:solidFill>
                <a:latin typeface="Titillium Web"/>
                <a:sym typeface="Titillium Web"/>
              </a:rPr>
              <a:t> Brecht)</a:t>
            </a:r>
            <a:endParaRPr lang="en-US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Un calcolatore meriterebbe di essere definito intelligente se potesse ingannare un essere umano facendogli credere di essere umano. (</a:t>
            </a:r>
            <a:r>
              <a:rPr lang="en-US" i="1" dirty="0">
                <a:solidFill>
                  <a:srgbClr val="5A6772"/>
                </a:solidFill>
                <a:latin typeface="Titillium Web"/>
                <a:sym typeface="Titillium Web"/>
              </a:rPr>
              <a:t>Alan Turing</a:t>
            </a: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dirty="0">
                <a:solidFill>
                  <a:srgbClr val="5A6772"/>
                </a:solidFill>
                <a:latin typeface="Titillium Web"/>
                <a:sym typeface="Titillium Web"/>
              </a:rPr>
              <a:t>Ma lo sai cos'è l'intelligenza, René? È ottenere il massimo risultato con il minimo sforzo. (</a:t>
            </a:r>
            <a:r>
              <a:rPr lang="en-US" i="1" dirty="0">
                <a:solidFill>
                  <a:srgbClr val="5A6772"/>
                </a:solidFill>
                <a:latin typeface="Titillium Web"/>
                <a:sym typeface="Titillium Web"/>
              </a:rPr>
              <a:t>Boris)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8" name="Google Shape;275;p71">
            <a:extLst>
              <a:ext uri="{FF2B5EF4-FFF2-40B4-BE49-F238E27FC236}">
                <a16:creationId xmlns:a16="http://schemas.microsoft.com/office/drawing/2014/main" id="{2549FBF9-0769-4DCD-875F-A2C24B3E6BAF}"/>
              </a:ext>
            </a:extLst>
          </p:cNvPr>
          <p:cNvSpPr txBox="1"/>
          <p:nvPr/>
        </p:nvSpPr>
        <p:spPr>
          <a:xfrm>
            <a:off x="3548597" y="2881744"/>
            <a:ext cx="1581548" cy="42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8" name="Google Shape;275;p71">
            <a:extLst>
              <a:ext uri="{FF2B5EF4-FFF2-40B4-BE49-F238E27FC236}">
                <a16:creationId xmlns:a16="http://schemas.microsoft.com/office/drawing/2014/main" id="{AC484534-E535-4FD6-B1C1-CEC8B7AD11E4}"/>
              </a:ext>
            </a:extLst>
          </p:cNvPr>
          <p:cNvSpPr txBox="1"/>
          <p:nvPr/>
        </p:nvSpPr>
        <p:spPr>
          <a:xfrm>
            <a:off x="3548597" y="3877847"/>
            <a:ext cx="1581548" cy="42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9" name="Google Shape;275;p71">
            <a:extLst>
              <a:ext uri="{FF2B5EF4-FFF2-40B4-BE49-F238E27FC236}">
                <a16:creationId xmlns:a16="http://schemas.microsoft.com/office/drawing/2014/main" id="{CA261C3F-3E29-4252-9685-C9DFF8246C56}"/>
              </a:ext>
            </a:extLst>
          </p:cNvPr>
          <p:cNvSpPr txBox="1"/>
          <p:nvPr/>
        </p:nvSpPr>
        <p:spPr>
          <a:xfrm>
            <a:off x="5797921" y="1868460"/>
            <a:ext cx="3206972" cy="74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Intuitivamente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però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riconosciamo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delle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Titillium Web"/>
                <a:sym typeface="Titillium Web"/>
              </a:rPr>
              <a:t>condizioni</a:t>
            </a:r>
            <a:r>
              <a:rPr lang="en-US" b="1" i="1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Titillium Web"/>
                <a:sym typeface="Titillium Web"/>
              </a:rPr>
              <a:t>necessarie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:</a:t>
            </a:r>
          </a:p>
          <a:p>
            <a:pPr marL="285750" marR="13970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Autonomia</a:t>
            </a:r>
            <a:endParaRPr lang="en-US" dirty="0">
              <a:solidFill>
                <a:schemeClr val="bg1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Capacità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imitare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comportamenti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abilità</a:t>
            </a: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umane</a:t>
            </a:r>
            <a:endParaRPr lang="en-US" dirty="0">
              <a:solidFill>
                <a:schemeClr val="bg1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Adattabilità</a:t>
            </a:r>
            <a:endParaRPr lang="en-US" dirty="0">
              <a:solidFill>
                <a:schemeClr val="bg1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itillium Web"/>
                <a:sym typeface="Titillium Web"/>
              </a:rPr>
              <a:t>Ottimalità</a:t>
            </a:r>
            <a:endParaRPr lang="en-US" dirty="0">
              <a:solidFill>
                <a:schemeClr val="bg1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tillium Web"/>
                <a:sym typeface="Titillium Web"/>
              </a:rPr>
              <a:t>…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chemeClr val="bg1"/>
              </a:solidFill>
              <a:latin typeface="Titillium Web"/>
              <a:sym typeface="Titillium Web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F194AB-379B-4E36-B3B2-C731A29F6AC1}"/>
              </a:ext>
            </a:extLst>
          </p:cNvPr>
          <p:cNvSpPr txBox="1"/>
          <p:nvPr/>
        </p:nvSpPr>
        <p:spPr>
          <a:xfrm>
            <a:off x="5235879" y="1247251"/>
            <a:ext cx="380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  <a:latin typeface="Titillium Web"/>
              </a:rPr>
              <a:t>Non esiste una definizione formale di </a:t>
            </a:r>
            <a:r>
              <a:rPr lang="it-IT" sz="1800" b="1" i="1" dirty="0">
                <a:solidFill>
                  <a:schemeClr val="bg1"/>
                </a:solidFill>
                <a:latin typeface="Titillium Web"/>
              </a:rPr>
              <a:t>intelligenza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7F2785-6035-40DC-A8A8-0C69BA87E8E4}"/>
              </a:ext>
            </a:extLst>
          </p:cNvPr>
          <p:cNvSpPr txBox="1"/>
          <p:nvPr/>
        </p:nvSpPr>
        <p:spPr>
          <a:xfrm>
            <a:off x="7219079" y="3960178"/>
            <a:ext cx="1893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1"/>
                </a:solidFill>
                <a:latin typeface="Titillium Web"/>
              </a:rPr>
              <a:t>Ne esistono altre?</a:t>
            </a:r>
          </a:p>
        </p:txBody>
      </p:sp>
    </p:spTree>
    <p:extLst>
      <p:ext uri="{BB962C8B-B14F-4D97-AF65-F5344CB8AC3E}">
        <p14:creationId xmlns:p14="http://schemas.microsoft.com/office/powerpoint/2010/main" val="3935811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D3A5D2-6308-4757-AB36-5CC1E53D25F3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blipFill dpi="0" rotWithShape="1">
            <a:blip r:embed="rId3"/>
            <a:srcRect/>
            <a:tile tx="-184150" ty="-273050" sx="55000" sy="5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176;p32">
            <a:extLst>
              <a:ext uri="{FF2B5EF4-FFF2-40B4-BE49-F238E27FC236}">
                <a16:creationId xmlns:a16="http://schemas.microsoft.com/office/drawing/2014/main" id="{F740DA51-2D52-4505-88A5-5275669DD5DB}"/>
              </a:ext>
            </a:extLst>
          </p:cNvPr>
          <p:cNvSpPr/>
          <p:nvPr/>
        </p:nvSpPr>
        <p:spPr>
          <a:xfrm rot="5400000">
            <a:off x="390225" y="-390225"/>
            <a:ext cx="514350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5368" y="866768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Titolo argomento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TITOLO INDICE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292241" y="3132152"/>
            <a:ext cx="4203606" cy="161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Elenco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puntato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A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B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C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D</a:t>
            </a:r>
          </a:p>
        </p:txBody>
      </p:sp>
      <p:pic>
        <p:nvPicPr>
          <p:cNvPr id="8" name="Elemento grafico 7" descr="Intelligenza artificiale">
            <a:extLst>
              <a:ext uri="{FF2B5EF4-FFF2-40B4-BE49-F238E27FC236}">
                <a16:creationId xmlns:a16="http://schemas.microsoft.com/office/drawing/2014/main" id="{6C7241AB-4B53-432E-98E0-75741070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7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ipario, computer&#10;&#10;Descrizione generata automaticamente">
            <a:extLst>
              <a:ext uri="{FF2B5EF4-FFF2-40B4-BE49-F238E27FC236}">
                <a16:creationId xmlns:a16="http://schemas.microsoft.com/office/drawing/2014/main" id="{F4F75713-B559-44B1-B550-7C5D67EE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-2438"/>
            <a:ext cx="8240941" cy="5150588"/>
          </a:xfrm>
          <a:prstGeom prst="rect">
            <a:avLst/>
          </a:prstGeom>
        </p:spPr>
      </p:pic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694829"/>
            <a:ext cx="4406240" cy="70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Artificial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Intelligence (AI)</a:t>
            </a:r>
          </a:p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 Machine Learning (ML)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722947" y="1532152"/>
            <a:ext cx="4512932" cy="280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</a:rPr>
              <a:t>Artificial Intelligence (AI</a:t>
            </a:r>
            <a:r>
              <a:rPr lang="en-US" sz="1350" dirty="0">
                <a:solidFill>
                  <a:srgbClr val="5A6772"/>
                </a:solidFill>
                <a:latin typeface="Titillium Web"/>
              </a:rPr>
              <a:t>) refers to systems that display intelligent behavior by analyzing their environment and taking actions – with some degree of autonomy – to achieve specific goals.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</a:rPr>
              <a:t>Reasoning and Decision Making</a:t>
            </a:r>
            <a:r>
              <a:rPr lang="en-US" sz="1350" dirty="0">
                <a:solidFill>
                  <a:srgbClr val="5A6772"/>
                </a:solidFill>
                <a:latin typeface="Titillium Web"/>
              </a:rPr>
              <a:t> are a group of techniques includes knowledge representation and reasoning, planning, scheduling, search, and optimization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b="1" dirty="0">
              <a:solidFill>
                <a:srgbClr val="5A6772"/>
              </a:solidFill>
              <a:latin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5A6772"/>
                </a:solidFill>
                <a:latin typeface="Titillium Web"/>
              </a:rPr>
              <a:t>Machine Learning (ML</a:t>
            </a:r>
            <a:r>
              <a:rPr lang="en-US" sz="1350" dirty="0">
                <a:solidFill>
                  <a:srgbClr val="5A6772"/>
                </a:solidFill>
                <a:latin typeface="Titillium Web"/>
              </a:rPr>
              <a:t>) allow an AI system to learn how to solve problems that cannot be precisely specified, or whose solution method cannot be described by symbolic reasoning rules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sz="16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DEFINIZIONI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3" name="Google Shape;275;p71">
            <a:extLst>
              <a:ext uri="{FF2B5EF4-FFF2-40B4-BE49-F238E27FC236}">
                <a16:creationId xmlns:a16="http://schemas.microsoft.com/office/drawing/2014/main" id="{D78F3839-6BE8-4151-9481-0E4CE9B8F267}"/>
              </a:ext>
            </a:extLst>
          </p:cNvPr>
          <p:cNvSpPr txBox="1"/>
          <p:nvPr/>
        </p:nvSpPr>
        <p:spPr>
          <a:xfrm>
            <a:off x="547437" y="4361764"/>
            <a:ext cx="5348964" cy="41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Independent High-Level Expert Group on Artificial Intelligence (AI HLEG) set up by the European Commission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6890D94-1D7B-40FF-8550-1AE51CDF6318}"/>
              </a:ext>
            </a:extLst>
          </p:cNvPr>
          <p:cNvSpPr/>
          <p:nvPr/>
        </p:nvSpPr>
        <p:spPr>
          <a:xfrm>
            <a:off x="6307824" y="1339284"/>
            <a:ext cx="2310083" cy="691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Reasoning and Decision Making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D5DA9C-1875-46E6-8597-C2AF969EC25C}"/>
              </a:ext>
            </a:extLst>
          </p:cNvPr>
          <p:cNvSpPr/>
          <p:nvPr/>
        </p:nvSpPr>
        <p:spPr>
          <a:xfrm>
            <a:off x="6009280" y="395205"/>
            <a:ext cx="2896724" cy="42154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DF04859-9B90-47EC-81B4-535F1CCA48FB}"/>
              </a:ext>
            </a:extLst>
          </p:cNvPr>
          <p:cNvSpPr/>
          <p:nvPr/>
        </p:nvSpPr>
        <p:spPr>
          <a:xfrm>
            <a:off x="6058026" y="503609"/>
            <a:ext cx="1734846" cy="8356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tillium Web"/>
                <a:cs typeface="Arial"/>
              </a:rPr>
              <a:t>Machine Learning</a:t>
            </a:r>
            <a:endParaRPr lang="it-IT" sz="24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167458-3BA4-4A40-90AC-3BE4AD2454A6}"/>
              </a:ext>
            </a:extLst>
          </p:cNvPr>
          <p:cNvSpPr/>
          <p:nvPr/>
        </p:nvSpPr>
        <p:spPr>
          <a:xfrm>
            <a:off x="6307824" y="1564140"/>
            <a:ext cx="2310083" cy="1121453"/>
          </a:xfrm>
          <a:prstGeom prst="rect">
            <a:avLst/>
          </a:prstGeom>
          <a:solidFill>
            <a:srgbClr val="99ABB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Supervised Learning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D83450-7587-4B87-83CE-8715C7207FCD}"/>
              </a:ext>
            </a:extLst>
          </p:cNvPr>
          <p:cNvSpPr/>
          <p:nvPr/>
        </p:nvSpPr>
        <p:spPr>
          <a:xfrm>
            <a:off x="6316365" y="2974555"/>
            <a:ext cx="2310083" cy="1121453"/>
          </a:xfrm>
          <a:prstGeom prst="rect">
            <a:avLst/>
          </a:prstGeom>
          <a:solidFill>
            <a:srgbClr val="99ABB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Unsupervised Learning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64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D3A5D2-6308-4757-AB36-5CC1E53D25F3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blipFill dpi="0" rotWithShape="1">
            <a:blip r:embed="rId3"/>
            <a:srcRect/>
            <a:tile tx="-184150" ty="-273050" sx="55000" sy="5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Google Shape;176;p32">
            <a:extLst>
              <a:ext uri="{FF2B5EF4-FFF2-40B4-BE49-F238E27FC236}">
                <a16:creationId xmlns:a16="http://schemas.microsoft.com/office/drawing/2014/main" id="{F740DA51-2D52-4505-88A5-5275669DD5DB}"/>
              </a:ext>
            </a:extLst>
          </p:cNvPr>
          <p:cNvSpPr/>
          <p:nvPr/>
        </p:nvSpPr>
        <p:spPr>
          <a:xfrm rot="5400000">
            <a:off x="390225" y="-390225"/>
            <a:ext cx="514350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5368" y="866768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Presentazioni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PRESENTAZIONI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722947" y="1996833"/>
            <a:ext cx="4788032" cy="261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MS Mathematical Engineering @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Politecnico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Milano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      (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Method and models for the decision making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Inizio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esperienza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luglio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2018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Percorsi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formativi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Settembre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-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Novembre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2019: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Percorso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Data Science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Ho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lavorato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su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L="285750" marR="139700" lvl="8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Unsupervised learning [MATLAB, Python]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Optimization problems [MATLAB, Python]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Financial products modeling [MATLAB, MS Excel]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8" name="Elemento grafico 7" descr="Intelligenza artificiale">
            <a:extLst>
              <a:ext uri="{FF2B5EF4-FFF2-40B4-BE49-F238E27FC236}">
                <a16:creationId xmlns:a16="http://schemas.microsoft.com/office/drawing/2014/main" id="{6C7241AB-4B53-432E-98E0-757410700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16" name="Google Shape;275;p71">
            <a:extLst>
              <a:ext uri="{FF2B5EF4-FFF2-40B4-BE49-F238E27FC236}">
                <a16:creationId xmlns:a16="http://schemas.microsoft.com/office/drawing/2014/main" id="{05E8A74F-E483-42B8-B96C-3F96DABAB795}"/>
              </a:ext>
            </a:extLst>
          </p:cNvPr>
          <p:cNvSpPr txBox="1"/>
          <p:nvPr/>
        </p:nvSpPr>
        <p:spPr>
          <a:xfrm>
            <a:off x="722947" y="1412915"/>
            <a:ext cx="3849053" cy="43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600" b="1" dirty="0">
                <a:solidFill>
                  <a:srgbClr val="5A6772"/>
                </a:solidFill>
                <a:latin typeface="Titillium Web"/>
                <a:sym typeface="Titillium Web"/>
              </a:rPr>
              <a:t>SIMONE MAZZOLENI FERRACINI</a:t>
            </a:r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298BB484-0493-46B9-8E99-02CEC4C53331}"/>
              </a:ext>
            </a:extLst>
          </p:cNvPr>
          <p:cNvSpPr txBox="1"/>
          <p:nvPr/>
        </p:nvSpPr>
        <p:spPr>
          <a:xfrm>
            <a:off x="823155" y="1669441"/>
            <a:ext cx="3849053" cy="43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100" dirty="0" err="1">
                <a:solidFill>
                  <a:srgbClr val="5A6772"/>
                </a:solidFill>
                <a:latin typeface="Titillium Web"/>
                <a:sym typeface="Titillium Web"/>
              </a:rPr>
              <a:t>Analista</a:t>
            </a:r>
            <a:r>
              <a:rPr lang="en-US" sz="11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100" dirty="0" err="1">
                <a:solidFill>
                  <a:srgbClr val="5A6772"/>
                </a:solidFill>
                <a:latin typeface="Titillium Web"/>
                <a:sym typeface="Titillium Web"/>
              </a:rPr>
              <a:t>Funzionale</a:t>
            </a:r>
            <a:endParaRPr lang="en-US" sz="11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4" name="Google Shape;275;p71">
            <a:extLst>
              <a:ext uri="{FF2B5EF4-FFF2-40B4-BE49-F238E27FC236}">
                <a16:creationId xmlns:a16="http://schemas.microsoft.com/office/drawing/2014/main" id="{CDEEAFCE-6763-42E8-AB57-8190ADBD3867}"/>
              </a:ext>
            </a:extLst>
          </p:cNvPr>
          <p:cNvSpPr txBox="1"/>
          <p:nvPr/>
        </p:nvSpPr>
        <p:spPr>
          <a:xfrm>
            <a:off x="823155" y="1831585"/>
            <a:ext cx="3849053" cy="43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100" dirty="0">
                <a:solidFill>
                  <a:srgbClr val="5A6772"/>
                </a:solidFill>
                <a:latin typeface="Titillium Web"/>
                <a:sym typeface="Titillium Web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16404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ipario, computer&#10;&#10;Descrizione generata automaticamente">
            <a:extLst>
              <a:ext uri="{FF2B5EF4-FFF2-40B4-BE49-F238E27FC236}">
                <a16:creationId xmlns:a16="http://schemas.microsoft.com/office/drawing/2014/main" id="{A80F756A-411E-45FC-BFF0-716D8510E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-2438"/>
            <a:ext cx="8240941" cy="5150588"/>
          </a:xfrm>
          <a:prstGeom prst="rect">
            <a:avLst/>
          </a:prstGeom>
        </p:spPr>
      </p:pic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9255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70194"/>
            <a:ext cx="440624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intelligente?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STORIA DELLA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pic>
        <p:nvPicPr>
          <p:cNvPr id="11" name="Immagine 10" descr="Immagine che contiene uomo, cravatta, persona, fotografia&#10;&#10;Descrizione generata automaticamente">
            <a:extLst>
              <a:ext uri="{FF2B5EF4-FFF2-40B4-BE49-F238E27FC236}">
                <a16:creationId xmlns:a16="http://schemas.microsoft.com/office/drawing/2014/main" id="{210E963D-CD3F-43CD-84F7-A76D00DFB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50"/>
          <a:stretch/>
        </p:blipFill>
        <p:spPr>
          <a:xfrm>
            <a:off x="5840317" y="2405454"/>
            <a:ext cx="1419034" cy="1375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</p:pic>
      <p:sp>
        <p:nvSpPr>
          <p:cNvPr id="2" name="Google Shape;275;p71">
            <a:extLst>
              <a:ext uri="{FF2B5EF4-FFF2-40B4-BE49-F238E27FC236}">
                <a16:creationId xmlns:a16="http://schemas.microsoft.com/office/drawing/2014/main" id="{E536CBE0-9146-4C88-BDC7-04D46E3929A4}"/>
              </a:ext>
            </a:extLst>
          </p:cNvPr>
          <p:cNvSpPr txBox="1"/>
          <p:nvPr/>
        </p:nvSpPr>
        <p:spPr>
          <a:xfrm>
            <a:off x="386079" y="1623807"/>
            <a:ext cx="46589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La misura dell'intelligenza è data dalla capacità di cambiare quando è necessario. (</a:t>
            </a:r>
            <a:r>
              <a:rPr lang="it-IT" sz="1350" i="1" dirty="0">
                <a:solidFill>
                  <a:srgbClr val="5A6772"/>
                </a:solidFill>
                <a:latin typeface="Titillium Web"/>
                <a:sym typeface="Titillium Web"/>
              </a:rPr>
              <a:t>Albert Einstein)</a:t>
            </a: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3" name="Google Shape;275;p71">
            <a:extLst>
              <a:ext uri="{FF2B5EF4-FFF2-40B4-BE49-F238E27FC236}">
                <a16:creationId xmlns:a16="http://schemas.microsoft.com/office/drawing/2014/main" id="{6977E01D-8697-4520-9083-59FCC341356A}"/>
              </a:ext>
            </a:extLst>
          </p:cNvPr>
          <p:cNvSpPr txBox="1"/>
          <p:nvPr/>
        </p:nvSpPr>
        <p:spPr>
          <a:xfrm>
            <a:off x="3528128" y="1544053"/>
            <a:ext cx="1581548" cy="42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5" name="Google Shape;275;p71">
            <a:extLst>
              <a:ext uri="{FF2B5EF4-FFF2-40B4-BE49-F238E27FC236}">
                <a16:creationId xmlns:a16="http://schemas.microsoft.com/office/drawing/2014/main" id="{4A31964D-BD2A-47BD-B99C-F3B2BD35DA5C}"/>
              </a:ext>
            </a:extLst>
          </p:cNvPr>
          <p:cNvSpPr txBox="1"/>
          <p:nvPr/>
        </p:nvSpPr>
        <p:spPr>
          <a:xfrm>
            <a:off x="359538" y="3796935"/>
            <a:ext cx="46722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Ma lo sai cos'è l'intelligenza, René? È ottenere il massimo risultato con il minimo sforzo. (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Boris)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8" name="Google Shape;275;p71">
            <a:extLst>
              <a:ext uri="{FF2B5EF4-FFF2-40B4-BE49-F238E27FC236}">
                <a16:creationId xmlns:a16="http://schemas.microsoft.com/office/drawing/2014/main" id="{2549FBF9-0769-4DCD-875F-A2C24B3E6BAF}"/>
              </a:ext>
            </a:extLst>
          </p:cNvPr>
          <p:cNvSpPr txBox="1"/>
          <p:nvPr/>
        </p:nvSpPr>
        <p:spPr>
          <a:xfrm>
            <a:off x="3548597" y="2881744"/>
            <a:ext cx="1581548" cy="42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2A1F344B-9765-4496-8BCB-0335EA8D7E4A}"/>
              </a:ext>
            </a:extLst>
          </p:cNvPr>
          <p:cNvSpPr txBox="1"/>
          <p:nvPr/>
        </p:nvSpPr>
        <p:spPr>
          <a:xfrm>
            <a:off x="359538" y="2298796"/>
            <a:ext cx="47340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L'intelligenza non è non commettere errori, ma scoprire subito il modo di trarne profitto. (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B</a:t>
            </a:r>
            <a:r>
              <a:rPr lang="it-IT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ertolt</a:t>
            </a:r>
            <a:r>
              <a:rPr lang="it-IT" sz="1350" i="1" dirty="0">
                <a:solidFill>
                  <a:srgbClr val="5A6772"/>
                </a:solidFill>
                <a:latin typeface="Titillium Web"/>
                <a:sym typeface="Titillium Web"/>
              </a:rPr>
              <a:t> Brecht)</a:t>
            </a: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4" name="Google Shape;275;p71">
            <a:extLst>
              <a:ext uri="{FF2B5EF4-FFF2-40B4-BE49-F238E27FC236}">
                <a16:creationId xmlns:a16="http://schemas.microsoft.com/office/drawing/2014/main" id="{06BDBB59-7254-4AA1-A036-6E804C9FA9F0}"/>
              </a:ext>
            </a:extLst>
          </p:cNvPr>
          <p:cNvSpPr txBox="1"/>
          <p:nvPr/>
        </p:nvSpPr>
        <p:spPr>
          <a:xfrm>
            <a:off x="3548597" y="2194950"/>
            <a:ext cx="1581548" cy="42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6" name="Google Shape;275;p71">
            <a:extLst>
              <a:ext uri="{FF2B5EF4-FFF2-40B4-BE49-F238E27FC236}">
                <a16:creationId xmlns:a16="http://schemas.microsoft.com/office/drawing/2014/main" id="{A555653F-F67C-4AE9-9B46-1F15D796CF66}"/>
              </a:ext>
            </a:extLst>
          </p:cNvPr>
          <p:cNvSpPr txBox="1"/>
          <p:nvPr/>
        </p:nvSpPr>
        <p:spPr>
          <a:xfrm>
            <a:off x="386079" y="2984306"/>
            <a:ext cx="46947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Un calcolatore meriterebbe di essere definito intelligente se potesse ingannare un essere umano facendogli credere di essere umano. (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Alan Turing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</p:txBody>
      </p:sp>
      <p:sp>
        <p:nvSpPr>
          <p:cNvPr id="28" name="Google Shape;275;p71">
            <a:extLst>
              <a:ext uri="{FF2B5EF4-FFF2-40B4-BE49-F238E27FC236}">
                <a16:creationId xmlns:a16="http://schemas.microsoft.com/office/drawing/2014/main" id="{AC484534-E535-4FD6-B1C1-CEC8B7AD11E4}"/>
              </a:ext>
            </a:extLst>
          </p:cNvPr>
          <p:cNvSpPr txBox="1"/>
          <p:nvPr/>
        </p:nvSpPr>
        <p:spPr>
          <a:xfrm>
            <a:off x="3548597" y="3877847"/>
            <a:ext cx="1581548" cy="42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15" name="Immagine 14" descr="Immagine che contiene persona, uomo, guardando, indossando&#10;&#10;Descrizione generata automaticamente">
            <a:extLst>
              <a:ext uri="{FF2B5EF4-FFF2-40B4-BE49-F238E27FC236}">
                <a16:creationId xmlns:a16="http://schemas.microsoft.com/office/drawing/2014/main" id="{157510F6-D4B1-4F0E-9E29-D7BE1594F9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627"/>
          <a:stretch/>
        </p:blipFill>
        <p:spPr>
          <a:xfrm>
            <a:off x="5813806" y="240692"/>
            <a:ext cx="1445544" cy="1375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21" name="Immagine 20" descr="Immagine che contiene uomo, persona, interni, occhiali&#10;&#10;Descrizione generata automaticamente">
            <a:extLst>
              <a:ext uri="{FF2B5EF4-FFF2-40B4-BE49-F238E27FC236}">
                <a16:creationId xmlns:a16="http://schemas.microsoft.com/office/drawing/2014/main" id="{310A699C-2908-40BA-B313-1A72706499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8558"/>
          <a:stretch/>
        </p:blipFill>
        <p:spPr>
          <a:xfrm>
            <a:off x="7478341" y="1308171"/>
            <a:ext cx="1458008" cy="15103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23" name="Immagine 22" descr="Immagine che contiene persona, uomo, interni, guardando&#10;&#10;Descrizione generata automaticamente">
            <a:extLst>
              <a:ext uri="{FF2B5EF4-FFF2-40B4-BE49-F238E27FC236}">
                <a16:creationId xmlns:a16="http://schemas.microsoft.com/office/drawing/2014/main" id="{2EE93997-7F8F-4915-9B22-7D8F6F812C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195" t="1" r="26095" b="10413"/>
          <a:stretch/>
        </p:blipFill>
        <p:spPr>
          <a:xfrm>
            <a:off x="7478340" y="3373964"/>
            <a:ext cx="1458009" cy="15103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sipario, computer&#10;&#10;Descrizione generata automaticamente">
            <a:extLst>
              <a:ext uri="{FF2B5EF4-FFF2-40B4-BE49-F238E27FC236}">
                <a16:creationId xmlns:a16="http://schemas.microsoft.com/office/drawing/2014/main" id="{F8FC1798-275E-483A-B4E6-FE658591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-2438"/>
            <a:ext cx="8240941" cy="5150588"/>
          </a:xfrm>
          <a:prstGeom prst="rect">
            <a:avLst/>
          </a:prstGeom>
        </p:spPr>
      </p:pic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70194"/>
            <a:ext cx="440624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intelligente?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507593" y="2528101"/>
            <a:ext cx="4587287" cy="124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Intuitivamente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però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esistono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delle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i="1" dirty="0" err="1">
                <a:solidFill>
                  <a:srgbClr val="5A6772"/>
                </a:solidFill>
                <a:latin typeface="Titillium Web"/>
                <a:sym typeface="Titillium Web"/>
              </a:rPr>
              <a:t>condizioni</a:t>
            </a:r>
            <a:r>
              <a:rPr lang="en-US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i="1" dirty="0" err="1">
                <a:solidFill>
                  <a:srgbClr val="5A6772"/>
                </a:solidFill>
                <a:latin typeface="Titillium Web"/>
                <a:sym typeface="Titillium Web"/>
              </a:rPr>
              <a:t>necessarie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Autonomia</a:t>
            </a: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Capacità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imitare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comportamenti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abilità</a:t>
            </a: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umane</a:t>
            </a: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Adattabilità</a:t>
            </a: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dirty="0" err="1">
                <a:solidFill>
                  <a:srgbClr val="5A6772"/>
                </a:solidFill>
                <a:latin typeface="Titillium Web"/>
                <a:sym typeface="Titillium Web"/>
              </a:rPr>
              <a:t>Ottimalità</a:t>
            </a: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dirty="0">
                <a:solidFill>
                  <a:srgbClr val="5A6772"/>
                </a:solidFill>
                <a:latin typeface="Titillium Web"/>
                <a:sym typeface="Titillium Web"/>
              </a:rPr>
              <a:t>…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STORIA DELLA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F3EFEB-30ED-4B8B-9668-00DE68266BE6}"/>
              </a:ext>
            </a:extLst>
          </p:cNvPr>
          <p:cNvSpPr txBox="1"/>
          <p:nvPr/>
        </p:nvSpPr>
        <p:spPr>
          <a:xfrm>
            <a:off x="292241" y="1704290"/>
            <a:ext cx="4440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5A6772"/>
                </a:solidFill>
                <a:latin typeface="Titillium Web"/>
              </a:rPr>
              <a:t>In sostanza, non esiste una definizione formale di </a:t>
            </a:r>
            <a:r>
              <a:rPr lang="it-IT" sz="1600" b="1" i="1" dirty="0">
                <a:solidFill>
                  <a:srgbClr val="5A6772"/>
                </a:solidFill>
                <a:latin typeface="Titillium Web"/>
              </a:rPr>
              <a:t>intelligenza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900C620-4BA0-4313-9C32-B10223915A1B}"/>
              </a:ext>
            </a:extLst>
          </p:cNvPr>
          <p:cNvSpPr txBox="1"/>
          <p:nvPr/>
        </p:nvSpPr>
        <p:spPr>
          <a:xfrm>
            <a:off x="1830905" y="4235413"/>
            <a:ext cx="175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5A6772"/>
                </a:solidFill>
                <a:latin typeface="Titillium Web"/>
              </a:rPr>
              <a:t>Ne esistono altre?</a:t>
            </a:r>
          </a:p>
        </p:txBody>
      </p:sp>
    </p:spTree>
    <p:extLst>
      <p:ext uri="{BB962C8B-B14F-4D97-AF65-F5344CB8AC3E}">
        <p14:creationId xmlns:p14="http://schemas.microsoft.com/office/powerpoint/2010/main" val="54488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ipario, computer&#10;&#10;Descrizione generata automaticamente">
            <a:extLst>
              <a:ext uri="{FF2B5EF4-FFF2-40B4-BE49-F238E27FC236}">
                <a16:creationId xmlns:a16="http://schemas.microsoft.com/office/drawing/2014/main" id="{F4F75713-B559-44B1-B550-7C5D67EE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-2438"/>
            <a:ext cx="8240941" cy="5150588"/>
          </a:xfrm>
          <a:prstGeom prst="rect">
            <a:avLst/>
          </a:prstGeom>
        </p:spPr>
      </p:pic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688641" y="1620755"/>
            <a:ext cx="4512932" cy="280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A6772"/>
                </a:solidFill>
                <a:latin typeface="Titillium Web"/>
              </a:rPr>
              <a:t>Nel 1956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viene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coniato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il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termine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Intelligenza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Artificiale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dando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il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via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alla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ricerca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in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questo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campo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scientifico</a:t>
            </a: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A6772"/>
                </a:solidFill>
                <a:latin typeface="Titillium Web"/>
              </a:rPr>
              <a:t>A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partire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da una </a:t>
            </a:r>
            <a:r>
              <a:rPr lang="en-US" b="1" dirty="0" err="1">
                <a:solidFill>
                  <a:srgbClr val="5A6772"/>
                </a:solidFill>
                <a:latin typeface="Titillium Web"/>
              </a:rPr>
              <a:t>ipotetica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b="1" dirty="0">
                <a:solidFill>
                  <a:srgbClr val="5A6772"/>
                </a:solidFill>
                <a:latin typeface="Titillium Web"/>
              </a:rPr>
              <a:t>AI </a:t>
            </a:r>
            <a:r>
              <a:rPr lang="en-US" b="1" dirty="0" err="1">
                <a:solidFill>
                  <a:srgbClr val="5A6772"/>
                </a:solidFill>
                <a:latin typeface="Titillium Web"/>
              </a:rPr>
              <a:t>perfetta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(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General  o Strong AI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)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vennero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estrapolate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delle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aree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fondamentali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di AI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ristretta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(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Narrow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o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Week AI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)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A6772"/>
                </a:solidFill>
                <a:latin typeface="Titillium Web"/>
              </a:rPr>
              <a:t>Dato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il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periodo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storico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,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primi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test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furono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eseguiti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su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traduzioni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inglese-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russo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, con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risultati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piuttosto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deludenti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. 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R="139700" algn="ctr">
              <a:buClr>
                <a:srgbClr val="EE2324"/>
              </a:buClr>
              <a:buSzPts val="1400"/>
            </a:pPr>
            <a:r>
              <a:rPr lang="en-US" b="1" i="1" dirty="0">
                <a:solidFill>
                  <a:srgbClr val="5A6772"/>
                </a:solidFill>
                <a:latin typeface="Titillium Web"/>
              </a:rPr>
              <a:t>No Power, No Data, No Methods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STORIA DELLA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9B70D38-D8E0-4AC9-936C-9AD3DD92901F}"/>
              </a:ext>
            </a:extLst>
          </p:cNvPr>
          <p:cNvSpPr/>
          <p:nvPr/>
        </p:nvSpPr>
        <p:spPr>
          <a:xfrm>
            <a:off x="6009280" y="125259"/>
            <a:ext cx="2896724" cy="4922729"/>
          </a:xfrm>
          <a:prstGeom prst="rect">
            <a:avLst/>
          </a:prstGeom>
          <a:solidFill>
            <a:srgbClr val="85C0D5">
              <a:alpha val="89804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6890D94-1D7B-40FF-8550-1AE51CDF6318}"/>
              </a:ext>
            </a:extLst>
          </p:cNvPr>
          <p:cNvSpPr/>
          <p:nvPr/>
        </p:nvSpPr>
        <p:spPr>
          <a:xfrm>
            <a:off x="6241671" y="582096"/>
            <a:ext cx="2415704" cy="470990"/>
          </a:xfrm>
          <a:prstGeom prst="rect">
            <a:avLst/>
          </a:prstGeom>
          <a:solidFill>
            <a:srgbClr val="4297D0">
              <a:alpha val="52157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Reasoning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219CFB2-DE65-4BCA-9EE1-7F84DCD99B81}"/>
              </a:ext>
            </a:extLst>
          </p:cNvPr>
          <p:cNvSpPr/>
          <p:nvPr/>
        </p:nvSpPr>
        <p:spPr>
          <a:xfrm>
            <a:off x="6470081" y="225952"/>
            <a:ext cx="1953467" cy="198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General AI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A64A67E0-8C82-4CD5-A969-31FB1FD2A0DA}"/>
              </a:ext>
            </a:extLst>
          </p:cNvPr>
          <p:cNvSpPr txBox="1"/>
          <p:nvPr/>
        </p:nvSpPr>
        <p:spPr>
          <a:xfrm>
            <a:off x="688641" y="870194"/>
            <a:ext cx="440624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General AI vs Narrow AI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E047B24-E409-4F2F-A2DE-9F543677B1E7}"/>
              </a:ext>
            </a:extLst>
          </p:cNvPr>
          <p:cNvSpPr/>
          <p:nvPr/>
        </p:nvSpPr>
        <p:spPr>
          <a:xfrm>
            <a:off x="6241670" y="1126484"/>
            <a:ext cx="2415705" cy="470990"/>
          </a:xfrm>
          <a:prstGeom prst="rect">
            <a:avLst/>
          </a:prstGeom>
          <a:solidFill>
            <a:srgbClr val="4297D0">
              <a:alpha val="47843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Planning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DBB95D9-D45D-4C4A-BE64-AFC79541BC56}"/>
              </a:ext>
            </a:extLst>
          </p:cNvPr>
          <p:cNvSpPr/>
          <p:nvPr/>
        </p:nvSpPr>
        <p:spPr>
          <a:xfrm>
            <a:off x="6241671" y="1667861"/>
            <a:ext cx="2415704" cy="470990"/>
          </a:xfrm>
          <a:prstGeom prst="rect">
            <a:avLst/>
          </a:prstGeom>
          <a:solidFill>
            <a:srgbClr val="4297D0">
              <a:alpha val="49020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Perception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F3E55D1-386C-4431-A24F-33F2785FB19A}"/>
              </a:ext>
            </a:extLst>
          </p:cNvPr>
          <p:cNvSpPr/>
          <p:nvPr/>
        </p:nvSpPr>
        <p:spPr>
          <a:xfrm>
            <a:off x="6241671" y="2216135"/>
            <a:ext cx="2410292" cy="754251"/>
          </a:xfrm>
          <a:prstGeom prst="rect">
            <a:avLst/>
          </a:prstGeom>
          <a:solidFill>
            <a:srgbClr val="4297D0">
              <a:alpha val="49020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Knowledge Representation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69FC734-93B2-4D63-B310-F1EA20EE6F07}"/>
              </a:ext>
            </a:extLst>
          </p:cNvPr>
          <p:cNvSpPr/>
          <p:nvPr/>
        </p:nvSpPr>
        <p:spPr>
          <a:xfrm>
            <a:off x="6241671" y="3044661"/>
            <a:ext cx="2410292" cy="754251"/>
          </a:xfrm>
          <a:prstGeom prst="rect">
            <a:avLst/>
          </a:prstGeom>
          <a:solidFill>
            <a:srgbClr val="4297D0">
              <a:alpha val="50196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Natural Language Processing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1CC8EFF-FA1C-4EF8-A106-5F055FAEC9B0}"/>
              </a:ext>
            </a:extLst>
          </p:cNvPr>
          <p:cNvSpPr/>
          <p:nvPr/>
        </p:nvSpPr>
        <p:spPr>
          <a:xfrm>
            <a:off x="6241668" y="3872310"/>
            <a:ext cx="2410291" cy="470990"/>
          </a:xfrm>
          <a:prstGeom prst="rect">
            <a:avLst/>
          </a:prstGeom>
          <a:solidFill>
            <a:srgbClr val="4297D0">
              <a:alpha val="47843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Learning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83E259D-C4D5-4815-828F-AFEF8631BE5A}"/>
              </a:ext>
            </a:extLst>
          </p:cNvPr>
          <p:cNvSpPr/>
          <p:nvPr/>
        </p:nvSpPr>
        <p:spPr>
          <a:xfrm>
            <a:off x="6241671" y="4412835"/>
            <a:ext cx="2415704" cy="470990"/>
          </a:xfrm>
          <a:prstGeom prst="rect">
            <a:avLst/>
          </a:prstGeom>
          <a:solidFill>
            <a:srgbClr val="4297D0">
              <a:alpha val="50196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560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ipario, computer&#10;&#10;Descrizione generata automaticamente">
            <a:extLst>
              <a:ext uri="{FF2B5EF4-FFF2-40B4-BE49-F238E27FC236}">
                <a16:creationId xmlns:a16="http://schemas.microsoft.com/office/drawing/2014/main" id="{F4F75713-B559-44B1-B550-7C5D67EE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-2438"/>
            <a:ext cx="8240941" cy="5150588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7C6219D2-4CC7-456B-A614-BE1C1ED08981}"/>
              </a:ext>
            </a:extLst>
          </p:cNvPr>
          <p:cNvSpPr/>
          <p:nvPr/>
        </p:nvSpPr>
        <p:spPr>
          <a:xfrm>
            <a:off x="6009280" y="125259"/>
            <a:ext cx="2896724" cy="4922729"/>
          </a:xfrm>
          <a:prstGeom prst="rect">
            <a:avLst/>
          </a:prstGeom>
          <a:solidFill>
            <a:srgbClr val="85C0D5">
              <a:alpha val="89804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48299" y="1264502"/>
            <a:ext cx="4810286" cy="378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1966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: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viene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sviluppato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ELIZA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, un chat bot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che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simula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una conversazione con uno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psicoterapeuta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Rogersiano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1980s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: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tutte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le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maggiori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università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offrono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corsi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su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expert systems. 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I 2/3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delle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500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aziende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americane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più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redditizie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utilizzano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ES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quotidianamente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. 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1997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: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IBM Deep blue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batte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Kasparov a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scacchi</a:t>
            </a: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2000s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: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algoritmi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di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machine learning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vengono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adoperati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nel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datamining.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2010s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: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gli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algoritmi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di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deep learning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sovraperformano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algoritmi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di ML.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2017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: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Google </a:t>
            </a:r>
            <a:r>
              <a:rPr lang="en-US" i="1" dirty="0" err="1">
                <a:solidFill>
                  <a:srgbClr val="5A6772"/>
                </a:solidFill>
                <a:latin typeface="Titillium Web"/>
              </a:rPr>
              <a:t>AlfaGO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batte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il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campione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</a:t>
            </a:r>
            <a:r>
              <a:rPr lang="en-US" dirty="0" err="1">
                <a:solidFill>
                  <a:srgbClr val="5A6772"/>
                </a:solidFill>
                <a:latin typeface="Titillium Web"/>
              </a:rPr>
              <a:t>umano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di GO 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STORIA DELLA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A64A67E0-8C82-4CD5-A969-31FB1FD2A0DA}"/>
              </a:ext>
            </a:extLst>
          </p:cNvPr>
          <p:cNvSpPr txBox="1"/>
          <p:nvPr/>
        </p:nvSpPr>
        <p:spPr>
          <a:xfrm>
            <a:off x="688641" y="870194"/>
            <a:ext cx="440624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Evoluzione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della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AI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7FA3269-64B4-4BD6-B6DC-75D1A11EE221}"/>
              </a:ext>
            </a:extLst>
          </p:cNvPr>
          <p:cNvSpPr/>
          <p:nvPr/>
        </p:nvSpPr>
        <p:spPr>
          <a:xfrm>
            <a:off x="6087946" y="536302"/>
            <a:ext cx="914971" cy="17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Titillium Web"/>
                <a:cs typeface="Arial"/>
              </a:rPr>
              <a:t>1956</a:t>
            </a:r>
            <a:endParaRPr lang="it-IT" sz="24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19" name="Google Shape;362;p81">
            <a:extLst>
              <a:ext uri="{FF2B5EF4-FFF2-40B4-BE49-F238E27FC236}">
                <a16:creationId xmlns:a16="http://schemas.microsoft.com/office/drawing/2014/main" id="{EECEAAED-CDB9-4F5F-9C12-DDA64A45E457}"/>
              </a:ext>
            </a:extLst>
          </p:cNvPr>
          <p:cNvSpPr txBox="1"/>
          <p:nvPr/>
        </p:nvSpPr>
        <p:spPr>
          <a:xfrm>
            <a:off x="6706109" y="1223347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i="1" dirty="0">
                <a:solidFill>
                  <a:srgbClr val="0070C0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</a:t>
            </a:r>
            <a:r>
              <a:rPr lang="en-US" sz="1800" b="1" i="1" dirty="0">
                <a:solidFill>
                  <a:srgbClr val="487A8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1800" b="1" i="1" dirty="0">
                <a:solidFill>
                  <a:srgbClr val="0070C0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A87708-E7B1-4CCB-9E5B-47C8916DED48}"/>
              </a:ext>
            </a:extLst>
          </p:cNvPr>
          <p:cNvSpPr/>
          <p:nvPr/>
        </p:nvSpPr>
        <p:spPr>
          <a:xfrm>
            <a:off x="6087946" y="1731535"/>
            <a:ext cx="1062341" cy="17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Titillium Web"/>
                <a:cs typeface="Arial"/>
              </a:rPr>
              <a:t>1980s</a:t>
            </a:r>
            <a:endParaRPr lang="it-IT" sz="24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30" name="Google Shape;362;p81">
            <a:extLst>
              <a:ext uri="{FF2B5EF4-FFF2-40B4-BE49-F238E27FC236}">
                <a16:creationId xmlns:a16="http://schemas.microsoft.com/office/drawing/2014/main" id="{BBB3D4A6-F985-4650-B630-5D18F0AD446D}"/>
              </a:ext>
            </a:extLst>
          </p:cNvPr>
          <p:cNvSpPr txBox="1"/>
          <p:nvPr/>
        </p:nvSpPr>
        <p:spPr>
          <a:xfrm>
            <a:off x="6697635" y="2394689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i="1" dirty="0">
                <a:solidFill>
                  <a:srgbClr val="0070C0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Power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CFF3564-373B-4609-82A6-4155F75D4405}"/>
              </a:ext>
            </a:extLst>
          </p:cNvPr>
          <p:cNvSpPr/>
          <p:nvPr/>
        </p:nvSpPr>
        <p:spPr>
          <a:xfrm>
            <a:off x="6100899" y="2988525"/>
            <a:ext cx="1062341" cy="208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Titillium Web"/>
                <a:cs typeface="Arial"/>
              </a:rPr>
              <a:t>1990s</a:t>
            </a:r>
            <a:endParaRPr lang="it-IT" sz="24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36" name="Google Shape;362;p81">
            <a:extLst>
              <a:ext uri="{FF2B5EF4-FFF2-40B4-BE49-F238E27FC236}">
                <a16:creationId xmlns:a16="http://schemas.microsoft.com/office/drawing/2014/main" id="{D68769AE-0CC1-4CA8-A015-26C4C41CF173}"/>
              </a:ext>
            </a:extLst>
          </p:cNvPr>
          <p:cNvSpPr txBox="1"/>
          <p:nvPr/>
        </p:nvSpPr>
        <p:spPr>
          <a:xfrm>
            <a:off x="6697634" y="3730946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i="1" dirty="0">
                <a:solidFill>
                  <a:srgbClr val="0070C0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Methods</a:t>
            </a:r>
          </a:p>
        </p:txBody>
      </p:sp>
      <p:sp>
        <p:nvSpPr>
          <p:cNvPr id="40" name="Google Shape;362;p81">
            <a:extLst>
              <a:ext uri="{FF2B5EF4-FFF2-40B4-BE49-F238E27FC236}">
                <a16:creationId xmlns:a16="http://schemas.microsoft.com/office/drawing/2014/main" id="{620DBABD-7B17-4086-9DD2-409EE91C0D44}"/>
              </a:ext>
            </a:extLst>
          </p:cNvPr>
          <p:cNvSpPr txBox="1"/>
          <p:nvPr/>
        </p:nvSpPr>
        <p:spPr>
          <a:xfrm>
            <a:off x="6918809" y="489563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 of AI research</a:t>
            </a:r>
          </a:p>
        </p:txBody>
      </p:sp>
      <p:sp>
        <p:nvSpPr>
          <p:cNvPr id="42" name="Google Shape;362;p81">
            <a:extLst>
              <a:ext uri="{FF2B5EF4-FFF2-40B4-BE49-F238E27FC236}">
                <a16:creationId xmlns:a16="http://schemas.microsoft.com/office/drawing/2014/main" id="{87732C16-788D-4BF9-B4E7-D5FA92C678CB}"/>
              </a:ext>
            </a:extLst>
          </p:cNvPr>
          <p:cNvSpPr txBox="1"/>
          <p:nvPr/>
        </p:nvSpPr>
        <p:spPr>
          <a:xfrm>
            <a:off x="7036152" y="1716091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Expert systems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5B31E588-7D05-4F6E-9AD5-0C6B6D1052D9}"/>
              </a:ext>
            </a:extLst>
          </p:cNvPr>
          <p:cNvSpPr/>
          <p:nvPr/>
        </p:nvSpPr>
        <p:spPr>
          <a:xfrm>
            <a:off x="6115402" y="4155460"/>
            <a:ext cx="1062341" cy="21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Titillium Web"/>
                <a:cs typeface="Arial"/>
              </a:rPr>
              <a:t>2000s</a:t>
            </a:r>
            <a:endParaRPr lang="it-IT" sz="24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46" name="Google Shape;362;p81">
            <a:extLst>
              <a:ext uri="{FF2B5EF4-FFF2-40B4-BE49-F238E27FC236}">
                <a16:creationId xmlns:a16="http://schemas.microsoft.com/office/drawing/2014/main" id="{DBFE4B78-C415-48FA-86E8-3B3C6E680E68}"/>
              </a:ext>
            </a:extLst>
          </p:cNvPr>
          <p:cNvSpPr txBox="1"/>
          <p:nvPr/>
        </p:nvSpPr>
        <p:spPr>
          <a:xfrm>
            <a:off x="7036152" y="2947666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Brute-force algorithms</a:t>
            </a:r>
          </a:p>
        </p:txBody>
      </p:sp>
      <p:sp>
        <p:nvSpPr>
          <p:cNvPr id="54" name="Google Shape;362;p81">
            <a:extLst>
              <a:ext uri="{FF2B5EF4-FFF2-40B4-BE49-F238E27FC236}">
                <a16:creationId xmlns:a16="http://schemas.microsoft.com/office/drawing/2014/main" id="{F547F165-354C-4326-B8A0-8C5F0E3F45F1}"/>
              </a:ext>
            </a:extLst>
          </p:cNvPr>
          <p:cNvSpPr txBox="1"/>
          <p:nvPr/>
        </p:nvSpPr>
        <p:spPr>
          <a:xfrm>
            <a:off x="6969275" y="4626614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" name="Google Shape;362;p81">
            <a:extLst>
              <a:ext uri="{FF2B5EF4-FFF2-40B4-BE49-F238E27FC236}">
                <a16:creationId xmlns:a16="http://schemas.microsoft.com/office/drawing/2014/main" id="{09CDE328-DB39-4904-97D4-B0ED3480A41F}"/>
              </a:ext>
            </a:extLst>
          </p:cNvPr>
          <p:cNvSpPr txBox="1"/>
          <p:nvPr/>
        </p:nvSpPr>
        <p:spPr>
          <a:xfrm>
            <a:off x="7081795" y="4149649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Machine Learning</a:t>
            </a:r>
          </a:p>
        </p:txBody>
      </p:sp>
      <p:sp>
        <p:nvSpPr>
          <p:cNvPr id="60" name="Freccia in giù 59">
            <a:extLst>
              <a:ext uri="{FF2B5EF4-FFF2-40B4-BE49-F238E27FC236}">
                <a16:creationId xmlns:a16="http://schemas.microsoft.com/office/drawing/2014/main" id="{9667FE26-5639-46EF-937C-16FF361F141A}"/>
              </a:ext>
            </a:extLst>
          </p:cNvPr>
          <p:cNvSpPr/>
          <p:nvPr/>
        </p:nvSpPr>
        <p:spPr>
          <a:xfrm>
            <a:off x="6367906" y="958900"/>
            <a:ext cx="338203" cy="485700"/>
          </a:xfrm>
          <a:prstGeom prst="downArrow">
            <a:avLst/>
          </a:prstGeom>
          <a:solidFill>
            <a:srgbClr val="4297D0"/>
          </a:solidFill>
          <a:ln>
            <a:solidFill>
              <a:srgbClr val="007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Freccia in giù 61">
            <a:extLst>
              <a:ext uri="{FF2B5EF4-FFF2-40B4-BE49-F238E27FC236}">
                <a16:creationId xmlns:a16="http://schemas.microsoft.com/office/drawing/2014/main" id="{831EA4A3-6AA0-4FCC-B2FB-09ADAB916CB2}"/>
              </a:ext>
            </a:extLst>
          </p:cNvPr>
          <p:cNvSpPr/>
          <p:nvPr/>
        </p:nvSpPr>
        <p:spPr>
          <a:xfrm>
            <a:off x="6362225" y="2150181"/>
            <a:ext cx="338203" cy="485700"/>
          </a:xfrm>
          <a:prstGeom prst="downArrow">
            <a:avLst/>
          </a:prstGeom>
          <a:solidFill>
            <a:srgbClr val="4297D0"/>
          </a:solidFill>
          <a:ln>
            <a:solidFill>
              <a:srgbClr val="007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in giù 63">
            <a:extLst>
              <a:ext uri="{FF2B5EF4-FFF2-40B4-BE49-F238E27FC236}">
                <a16:creationId xmlns:a16="http://schemas.microsoft.com/office/drawing/2014/main" id="{574FCA51-32FF-4D69-8D49-60ADCAF9BAE1}"/>
              </a:ext>
            </a:extLst>
          </p:cNvPr>
          <p:cNvSpPr/>
          <p:nvPr/>
        </p:nvSpPr>
        <p:spPr>
          <a:xfrm>
            <a:off x="6362225" y="3468402"/>
            <a:ext cx="338203" cy="485700"/>
          </a:xfrm>
          <a:prstGeom prst="downArrow">
            <a:avLst/>
          </a:prstGeom>
          <a:solidFill>
            <a:srgbClr val="4297D0"/>
          </a:solidFill>
          <a:ln>
            <a:solidFill>
              <a:srgbClr val="007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06E9DB-D802-4FED-8EC5-662E9B822F3E}"/>
              </a:ext>
            </a:extLst>
          </p:cNvPr>
          <p:cNvSpPr/>
          <p:nvPr/>
        </p:nvSpPr>
        <p:spPr>
          <a:xfrm>
            <a:off x="6115402" y="4526452"/>
            <a:ext cx="1062341" cy="21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Titillium Web"/>
                <a:cs typeface="Arial"/>
              </a:rPr>
              <a:t>2010s</a:t>
            </a:r>
            <a:endParaRPr lang="it-IT" sz="24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7" name="Google Shape;362;p81">
            <a:extLst>
              <a:ext uri="{FF2B5EF4-FFF2-40B4-BE49-F238E27FC236}">
                <a16:creationId xmlns:a16="http://schemas.microsoft.com/office/drawing/2014/main" id="{32DED4F3-5689-4849-B3D1-71A2AD7C8712}"/>
              </a:ext>
            </a:extLst>
          </p:cNvPr>
          <p:cNvSpPr txBox="1"/>
          <p:nvPr/>
        </p:nvSpPr>
        <p:spPr>
          <a:xfrm>
            <a:off x="7081795" y="4512009"/>
            <a:ext cx="1834383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2029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circuito, stella&#10;&#10;Descrizione generata automaticamente">
            <a:extLst>
              <a:ext uri="{FF2B5EF4-FFF2-40B4-BE49-F238E27FC236}">
                <a16:creationId xmlns:a16="http://schemas.microsoft.com/office/drawing/2014/main" id="{CA1E6319-372F-4AA9-B222-AB016EF8A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06" r="50580"/>
          <a:stretch/>
        </p:blipFill>
        <p:spPr>
          <a:xfrm>
            <a:off x="4409162" y="4086"/>
            <a:ext cx="4748718" cy="5144064"/>
          </a:xfrm>
          <a:prstGeom prst="rect">
            <a:avLst/>
          </a:prstGeom>
        </p:spPr>
      </p:pic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380EE42B-1FF8-44FD-A929-89CF176AF2FF}"/>
              </a:ext>
            </a:extLst>
          </p:cNvPr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694829"/>
            <a:ext cx="4406240" cy="70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Artificial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Intelligence (AI)</a:t>
            </a:r>
          </a:p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 Machine Learning (ML)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722947" y="1448808"/>
            <a:ext cx="4512932" cy="280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Artificial Intelligence (AI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) refers to systems that display intelligent behavior by analyzing their environment and taking actions – with some degree of autonomy – to achieve specific goals.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Reasoning and Decision Making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 are a group of techniques includes knowledge representation and reasoning, planning, scheduling, search, and optimization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b="1" dirty="0">
              <a:solidFill>
                <a:srgbClr val="5A6772"/>
              </a:solidFill>
              <a:latin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b="1" dirty="0">
                <a:solidFill>
                  <a:srgbClr val="5A6772"/>
                </a:solidFill>
                <a:latin typeface="Titillium Web"/>
              </a:rPr>
              <a:t>Machine Learning (ML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) allow an AI system to learn how to solve problems (that cannot be precisely specified) by producing a numeric model used to compute the decision </a:t>
            </a:r>
            <a:r>
              <a:rPr lang="en-US" i="1" dirty="0">
                <a:solidFill>
                  <a:srgbClr val="5A6772"/>
                </a:solidFill>
                <a:latin typeface="Titillium Web"/>
              </a:rPr>
              <a:t>from the data</a:t>
            </a:r>
            <a:r>
              <a:rPr lang="en-US" dirty="0">
                <a:solidFill>
                  <a:srgbClr val="5A6772"/>
                </a:solidFill>
                <a:latin typeface="Titillium Web"/>
              </a:rPr>
              <a:t>.</a:t>
            </a: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DEFINIZIONI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sp>
        <p:nvSpPr>
          <p:cNvPr id="3" name="Google Shape;275;p71">
            <a:extLst>
              <a:ext uri="{FF2B5EF4-FFF2-40B4-BE49-F238E27FC236}">
                <a16:creationId xmlns:a16="http://schemas.microsoft.com/office/drawing/2014/main" id="{D78F3839-6BE8-4151-9481-0E4CE9B8F267}"/>
              </a:ext>
            </a:extLst>
          </p:cNvPr>
          <p:cNvSpPr txBox="1"/>
          <p:nvPr/>
        </p:nvSpPr>
        <p:spPr>
          <a:xfrm>
            <a:off x="1954059" y="4587456"/>
            <a:ext cx="3942341" cy="41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en-US" sz="1000" i="1" dirty="0">
                <a:solidFill>
                  <a:srgbClr val="5A6772"/>
                </a:solidFill>
                <a:latin typeface="Titillium Web"/>
                <a:sym typeface="Titillium Web"/>
              </a:rPr>
              <a:t> Independent High-Level Expert Group on Artificial Intelligence (AI HLEG) set up by the European Commission</a:t>
            </a:r>
            <a:endParaRPr lang="en-US" sz="10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9B70D38-D8E0-4AC9-936C-9AD3DD92901F}"/>
              </a:ext>
            </a:extLst>
          </p:cNvPr>
          <p:cNvSpPr/>
          <p:nvPr/>
        </p:nvSpPr>
        <p:spPr>
          <a:xfrm>
            <a:off x="6009280" y="364360"/>
            <a:ext cx="2896724" cy="4246324"/>
          </a:xfrm>
          <a:prstGeom prst="rect">
            <a:avLst/>
          </a:prstGeom>
          <a:solidFill>
            <a:srgbClr val="C9D3D7">
              <a:alpha val="90980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6890D94-1D7B-40FF-8550-1AE51CDF6318}"/>
              </a:ext>
            </a:extLst>
          </p:cNvPr>
          <p:cNvSpPr/>
          <p:nvPr/>
        </p:nvSpPr>
        <p:spPr>
          <a:xfrm>
            <a:off x="6307824" y="1339284"/>
            <a:ext cx="2310083" cy="691192"/>
          </a:xfrm>
          <a:prstGeom prst="rect">
            <a:avLst/>
          </a:prstGeom>
          <a:solidFill>
            <a:srgbClr val="AEBCC4">
              <a:alpha val="60000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Reasoning and Decision Making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D5DA9C-1875-46E6-8597-C2AF969EC25C}"/>
              </a:ext>
            </a:extLst>
          </p:cNvPr>
          <p:cNvSpPr/>
          <p:nvPr/>
        </p:nvSpPr>
        <p:spPr>
          <a:xfrm>
            <a:off x="6307824" y="2270081"/>
            <a:ext cx="2310083" cy="2088975"/>
          </a:xfrm>
          <a:prstGeom prst="rect">
            <a:avLst/>
          </a:prstGeom>
          <a:solidFill>
            <a:srgbClr val="AEBCC4">
              <a:alpha val="58824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219CFB2-DE65-4BCA-9EE1-7F84DCD99B81}"/>
              </a:ext>
            </a:extLst>
          </p:cNvPr>
          <p:cNvSpPr/>
          <p:nvPr/>
        </p:nvSpPr>
        <p:spPr>
          <a:xfrm>
            <a:off x="5896401" y="292215"/>
            <a:ext cx="912832" cy="713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tillium Web"/>
                <a:cs typeface="Arial"/>
              </a:rPr>
              <a:t>AI</a:t>
            </a:r>
            <a:endParaRPr lang="it-IT" sz="36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DF04859-9B90-47EC-81B4-535F1CCA48FB}"/>
              </a:ext>
            </a:extLst>
          </p:cNvPr>
          <p:cNvSpPr/>
          <p:nvPr/>
        </p:nvSpPr>
        <p:spPr>
          <a:xfrm>
            <a:off x="6477524" y="2343456"/>
            <a:ext cx="1259258" cy="7139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Machine Learning</a:t>
            </a:r>
            <a:endParaRPr lang="it-IT" sz="36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167458-3BA4-4A40-90AC-3BE4AD2454A6}"/>
              </a:ext>
            </a:extLst>
          </p:cNvPr>
          <p:cNvSpPr/>
          <p:nvPr/>
        </p:nvSpPr>
        <p:spPr>
          <a:xfrm>
            <a:off x="7027459" y="3130814"/>
            <a:ext cx="1418646" cy="1081494"/>
          </a:xfrm>
          <a:prstGeom prst="rect">
            <a:avLst/>
          </a:prstGeom>
          <a:solidFill>
            <a:srgbClr val="99ABB5">
              <a:alpha val="43137"/>
            </a:srgb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 Web"/>
                <a:cs typeface="Arial"/>
              </a:rPr>
              <a:t>Deep Learning</a:t>
            </a:r>
            <a:endParaRPr lang="it-IT" sz="2000" b="1" dirty="0">
              <a:solidFill>
                <a:schemeClr val="bg1"/>
              </a:solidFill>
              <a:latin typeface="Titillium Web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40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2CD594F-5326-41C5-A8D9-7575EF688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9" t="14478" r="48338" b="14350"/>
          <a:stretch/>
        </p:blipFill>
        <p:spPr>
          <a:xfrm>
            <a:off x="3749723" y="4652"/>
            <a:ext cx="5389932" cy="514350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17B886C8-1191-4C5F-BF6A-79B719D96B36}"/>
              </a:ext>
            </a:extLst>
          </p:cNvPr>
          <p:cNvSpPr/>
          <p:nvPr/>
        </p:nvSpPr>
        <p:spPr>
          <a:xfrm>
            <a:off x="4737760" y="0"/>
            <a:ext cx="4406240" cy="514815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Google Shape;176;p32">
            <a:extLst>
              <a:ext uri="{FF2B5EF4-FFF2-40B4-BE49-F238E27FC236}">
                <a16:creationId xmlns:a16="http://schemas.microsoft.com/office/drawing/2014/main" id="{CE7DC8DB-9138-4494-B18D-0180635D2A04}"/>
              </a:ext>
            </a:extLst>
          </p:cNvPr>
          <p:cNvSpPr/>
          <p:nvPr/>
        </p:nvSpPr>
        <p:spPr>
          <a:xfrm rot="5400000">
            <a:off x="1876504" y="-1876504"/>
            <a:ext cx="5148152" cy="890116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688641" y="870194"/>
            <a:ext cx="440624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Mercato italiano dell’AI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MERCATO E AI</a:t>
            </a:r>
          </a:p>
        </p:txBody>
      </p:sp>
      <p:pic>
        <p:nvPicPr>
          <p:cNvPr id="6" name="Elemento grafico 5" descr="Intelligenza artificiale">
            <a:extLst>
              <a:ext uri="{FF2B5EF4-FFF2-40B4-BE49-F238E27FC236}">
                <a16:creationId xmlns:a16="http://schemas.microsoft.com/office/drawing/2014/main" id="{D79F648D-02F1-4A12-8EFB-932B6E3F1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41" y="790845"/>
            <a:ext cx="430706" cy="430706"/>
          </a:xfrm>
          <a:prstGeom prst="rect">
            <a:avLst/>
          </a:prstGeom>
        </p:spPr>
      </p:pic>
      <p:pic>
        <p:nvPicPr>
          <p:cNvPr id="37" name="Immagine 3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42817E-F472-403C-BE82-133FA329B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531" y="2414082"/>
            <a:ext cx="6325800" cy="2149050"/>
          </a:xfrm>
          <a:prstGeom prst="rect">
            <a:avLst/>
          </a:prstGeom>
        </p:spPr>
      </p:pic>
      <p:sp>
        <p:nvSpPr>
          <p:cNvPr id="35" name="Google Shape;275;p71">
            <a:extLst>
              <a:ext uri="{FF2B5EF4-FFF2-40B4-BE49-F238E27FC236}">
                <a16:creationId xmlns:a16="http://schemas.microsoft.com/office/drawing/2014/main" id="{F0EC0084-6C07-429B-BB3D-AB0D3D311364}"/>
              </a:ext>
            </a:extLst>
          </p:cNvPr>
          <p:cNvSpPr txBox="1"/>
          <p:nvPr/>
        </p:nvSpPr>
        <p:spPr>
          <a:xfrm>
            <a:off x="2641487" y="4213011"/>
            <a:ext cx="3679791" cy="41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it-IT" sz="1100" i="1" dirty="0">
                <a:solidFill>
                  <a:srgbClr val="5A6772"/>
                </a:solidFill>
                <a:latin typeface="Titillium Web"/>
              </a:rPr>
              <a:t>Spesa e crescita del mercato Analytics nel 2018*</a:t>
            </a:r>
            <a:endParaRPr lang="en-US" sz="11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D14FCFB-CA38-4C20-A12E-D287CA5A8318}"/>
              </a:ext>
            </a:extLst>
          </p:cNvPr>
          <p:cNvGrpSpPr/>
          <p:nvPr/>
        </p:nvGrpSpPr>
        <p:grpSpPr>
          <a:xfrm>
            <a:off x="731277" y="1302366"/>
            <a:ext cx="4264346" cy="962657"/>
            <a:chOff x="806632" y="1471242"/>
            <a:chExt cx="4264346" cy="962657"/>
          </a:xfrm>
        </p:grpSpPr>
        <p:sp>
          <p:nvSpPr>
            <p:cNvPr id="8" name="Google Shape;275;p71">
              <a:extLst>
                <a:ext uri="{FF2B5EF4-FFF2-40B4-BE49-F238E27FC236}">
                  <a16:creationId xmlns:a16="http://schemas.microsoft.com/office/drawing/2014/main" id="{F83652A3-5A56-4AFD-A174-9B93EA3CB515}"/>
                </a:ext>
              </a:extLst>
            </p:cNvPr>
            <p:cNvSpPr txBox="1"/>
            <p:nvPr/>
          </p:nvSpPr>
          <p:spPr>
            <a:xfrm>
              <a:off x="2193876" y="1711624"/>
              <a:ext cx="1644472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160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1.393 M</a:t>
              </a:r>
            </a:p>
          </p:txBody>
        </p:sp>
        <p:sp>
          <p:nvSpPr>
            <p:cNvPr id="10" name="Google Shape;275;p71">
              <a:extLst>
                <a:ext uri="{FF2B5EF4-FFF2-40B4-BE49-F238E27FC236}">
                  <a16:creationId xmlns:a16="http://schemas.microsoft.com/office/drawing/2014/main" id="{F9B6EFD5-40CB-4F54-BFD1-C61F185D72F8}"/>
                </a:ext>
              </a:extLst>
            </p:cNvPr>
            <p:cNvSpPr txBox="1"/>
            <p:nvPr/>
          </p:nvSpPr>
          <p:spPr>
            <a:xfrm>
              <a:off x="806632" y="1711624"/>
              <a:ext cx="1452685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600" dirty="0">
                  <a:solidFill>
                    <a:srgbClr val="5A6772"/>
                  </a:solidFill>
                  <a:latin typeface="Titillium Web"/>
                  <a:sym typeface="Titillium Web"/>
                </a:rPr>
                <a:t>2017 - 2018</a:t>
              </a:r>
            </a:p>
          </p:txBody>
        </p:sp>
        <p:sp>
          <p:nvSpPr>
            <p:cNvPr id="11" name="Google Shape;275;p71">
              <a:extLst>
                <a:ext uri="{FF2B5EF4-FFF2-40B4-BE49-F238E27FC236}">
                  <a16:creationId xmlns:a16="http://schemas.microsoft.com/office/drawing/2014/main" id="{5FD90D62-2A8E-4DE4-823B-C65D2287C5BC}"/>
                </a:ext>
              </a:extLst>
            </p:cNvPr>
            <p:cNvSpPr txBox="1"/>
            <p:nvPr/>
          </p:nvSpPr>
          <p:spPr>
            <a:xfrm>
              <a:off x="3426506" y="1711624"/>
              <a:ext cx="1644472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1600" dirty="0">
                  <a:solidFill>
                    <a:srgbClr val="5A6772"/>
                  </a:solidFill>
                  <a:latin typeface="Titillium Web"/>
                  <a:sym typeface="Titillium Web"/>
                </a:rPr>
                <a:t>+26%</a:t>
              </a:r>
            </a:p>
          </p:txBody>
        </p:sp>
        <p:sp>
          <p:nvSpPr>
            <p:cNvPr id="15" name="Google Shape;275;p71">
              <a:extLst>
                <a:ext uri="{FF2B5EF4-FFF2-40B4-BE49-F238E27FC236}">
                  <a16:creationId xmlns:a16="http://schemas.microsoft.com/office/drawing/2014/main" id="{013BDE23-83DB-4FD2-98B9-567B9DBA78DD}"/>
                </a:ext>
              </a:extLst>
            </p:cNvPr>
            <p:cNvSpPr txBox="1"/>
            <p:nvPr/>
          </p:nvSpPr>
          <p:spPr>
            <a:xfrm>
              <a:off x="2271843" y="2020230"/>
              <a:ext cx="1644472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160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1.708 M**</a:t>
              </a:r>
            </a:p>
          </p:txBody>
        </p:sp>
        <p:sp>
          <p:nvSpPr>
            <p:cNvPr id="23" name="Google Shape;275;p71">
              <a:extLst>
                <a:ext uri="{FF2B5EF4-FFF2-40B4-BE49-F238E27FC236}">
                  <a16:creationId xmlns:a16="http://schemas.microsoft.com/office/drawing/2014/main" id="{DACAAD46-5FB5-450E-9427-BCFD1158B551}"/>
                </a:ext>
              </a:extLst>
            </p:cNvPr>
            <p:cNvSpPr txBox="1"/>
            <p:nvPr/>
          </p:nvSpPr>
          <p:spPr>
            <a:xfrm>
              <a:off x="3426506" y="2018709"/>
              <a:ext cx="1644472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sz="1600" dirty="0">
                  <a:solidFill>
                    <a:srgbClr val="5A6772"/>
                  </a:solidFill>
                  <a:latin typeface="Titillium Web"/>
                  <a:sym typeface="Titillium Web"/>
                </a:rPr>
                <a:t>+23%</a:t>
              </a:r>
            </a:p>
          </p:txBody>
        </p:sp>
        <p:sp>
          <p:nvSpPr>
            <p:cNvPr id="31" name="Google Shape;275;p71">
              <a:extLst>
                <a:ext uri="{FF2B5EF4-FFF2-40B4-BE49-F238E27FC236}">
                  <a16:creationId xmlns:a16="http://schemas.microsoft.com/office/drawing/2014/main" id="{68A273B8-1E51-4A6C-81BD-8E1638BDC004}"/>
                </a:ext>
              </a:extLst>
            </p:cNvPr>
            <p:cNvSpPr txBox="1"/>
            <p:nvPr/>
          </p:nvSpPr>
          <p:spPr>
            <a:xfrm>
              <a:off x="809732" y="2021622"/>
              <a:ext cx="1452685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600" dirty="0">
                  <a:solidFill>
                    <a:srgbClr val="5A6772"/>
                  </a:solidFill>
                  <a:latin typeface="Titillium Web"/>
                  <a:sym typeface="Titillium Web"/>
                </a:rPr>
                <a:t>2018 - 2019</a:t>
              </a:r>
            </a:p>
          </p:txBody>
        </p:sp>
        <p:sp>
          <p:nvSpPr>
            <p:cNvPr id="2" name="Google Shape;275;p71">
              <a:extLst>
                <a:ext uri="{FF2B5EF4-FFF2-40B4-BE49-F238E27FC236}">
                  <a16:creationId xmlns:a16="http://schemas.microsoft.com/office/drawing/2014/main" id="{9E213945-5423-4EEC-A428-E6E1623D99D6}"/>
                </a:ext>
              </a:extLst>
            </p:cNvPr>
            <p:cNvSpPr txBox="1"/>
            <p:nvPr/>
          </p:nvSpPr>
          <p:spPr>
            <a:xfrm>
              <a:off x="1107811" y="1472422"/>
              <a:ext cx="1067167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i="1" dirty="0">
                  <a:solidFill>
                    <a:srgbClr val="5A6772"/>
                  </a:solidFill>
                  <a:latin typeface="Titillium Web"/>
                  <a:sym typeface="Titillium Web"/>
                </a:rPr>
                <a:t>Anno</a:t>
              </a:r>
            </a:p>
          </p:txBody>
        </p:sp>
        <p:sp>
          <p:nvSpPr>
            <p:cNvPr id="5" name="Google Shape;275;p71">
              <a:extLst>
                <a:ext uri="{FF2B5EF4-FFF2-40B4-BE49-F238E27FC236}">
                  <a16:creationId xmlns:a16="http://schemas.microsoft.com/office/drawing/2014/main" id="{EF7F0028-5FA4-44DC-9416-BDC960786735}"/>
                </a:ext>
              </a:extLst>
            </p:cNvPr>
            <p:cNvSpPr txBox="1"/>
            <p:nvPr/>
          </p:nvSpPr>
          <p:spPr>
            <a:xfrm>
              <a:off x="2291588" y="1471242"/>
              <a:ext cx="1388540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i="1" dirty="0" err="1">
                  <a:solidFill>
                    <a:srgbClr val="5A6772"/>
                  </a:solidFill>
                  <a:latin typeface="Titillium Web"/>
                  <a:sym typeface="Titillium Web"/>
                </a:rPr>
                <a:t>Dimensione</a:t>
              </a:r>
              <a:endParaRPr lang="en-US" i="1" dirty="0">
                <a:solidFill>
                  <a:srgbClr val="5A6772"/>
                </a:solidFill>
                <a:latin typeface="Titillium Web"/>
                <a:sym typeface="Titillium Web"/>
              </a:endParaRPr>
            </a:p>
          </p:txBody>
        </p:sp>
        <p:sp>
          <p:nvSpPr>
            <p:cNvPr id="9" name="Google Shape;275;p71">
              <a:extLst>
                <a:ext uri="{FF2B5EF4-FFF2-40B4-BE49-F238E27FC236}">
                  <a16:creationId xmlns:a16="http://schemas.microsoft.com/office/drawing/2014/main" id="{0EBDD975-CCA4-45BF-A07A-55ECC883EE13}"/>
                </a:ext>
              </a:extLst>
            </p:cNvPr>
            <p:cNvSpPr txBox="1"/>
            <p:nvPr/>
          </p:nvSpPr>
          <p:spPr>
            <a:xfrm>
              <a:off x="3608839" y="1473293"/>
              <a:ext cx="1388540" cy="41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 algn="ctr">
                <a:buClr>
                  <a:srgbClr val="EE2324"/>
                </a:buClr>
                <a:buSzPts val="1400"/>
              </a:pPr>
              <a:r>
                <a:rPr lang="en-US" i="1" dirty="0" err="1">
                  <a:solidFill>
                    <a:srgbClr val="5A6772"/>
                  </a:solidFill>
                  <a:latin typeface="Titillium Web"/>
                  <a:sym typeface="Titillium Web"/>
                </a:rPr>
                <a:t>Incr</a:t>
              </a:r>
              <a:r>
                <a:rPr lang="en-US" dirty="0">
                  <a:solidFill>
                    <a:srgbClr val="5A6772"/>
                  </a:solidFill>
                  <a:latin typeface="Titillium Web"/>
                  <a:sym typeface="Titillium Web"/>
                </a:rPr>
                <a:t> %</a:t>
              </a:r>
            </a:p>
          </p:txBody>
        </p:sp>
      </p:grpSp>
      <p:sp>
        <p:nvSpPr>
          <p:cNvPr id="14" name="Google Shape;275;p71">
            <a:extLst>
              <a:ext uri="{FF2B5EF4-FFF2-40B4-BE49-F238E27FC236}">
                <a16:creationId xmlns:a16="http://schemas.microsoft.com/office/drawing/2014/main" id="{0E02B72D-3150-42CE-A001-B8FDDE07EB4F}"/>
              </a:ext>
            </a:extLst>
          </p:cNvPr>
          <p:cNvSpPr txBox="1"/>
          <p:nvPr/>
        </p:nvSpPr>
        <p:spPr>
          <a:xfrm>
            <a:off x="5094881" y="4735876"/>
            <a:ext cx="3679791" cy="41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it-IT" sz="800" i="1" dirty="0">
                <a:solidFill>
                  <a:srgbClr val="5A6772"/>
                </a:solidFill>
                <a:latin typeface="Titillium Web"/>
              </a:rPr>
              <a:t>*Dati Osservatorio Big Data Analytics &amp; Business Intelligence</a:t>
            </a:r>
          </a:p>
          <a:p>
            <a:pPr marR="139700" algn="r">
              <a:buClr>
                <a:srgbClr val="EE2324"/>
              </a:buClr>
              <a:buSzPts val="1400"/>
            </a:pPr>
            <a:r>
              <a:rPr lang="it-IT" sz="800" i="1" dirty="0">
                <a:solidFill>
                  <a:srgbClr val="5A6772"/>
                </a:solidFill>
                <a:latin typeface="Titillium Web"/>
                <a:sym typeface="Titillium Web"/>
              </a:rPr>
              <a:t>**Dati non definitivi</a:t>
            </a:r>
            <a:endParaRPr lang="en-US" sz="8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6" name="Google Shape;275;p71">
            <a:extLst>
              <a:ext uri="{FF2B5EF4-FFF2-40B4-BE49-F238E27FC236}">
                <a16:creationId xmlns:a16="http://schemas.microsoft.com/office/drawing/2014/main" id="{E5768BB0-4199-4D7C-80AA-1C467DAF77EE}"/>
              </a:ext>
            </a:extLst>
          </p:cNvPr>
          <p:cNvSpPr txBox="1"/>
          <p:nvPr/>
        </p:nvSpPr>
        <p:spPr>
          <a:xfrm>
            <a:off x="231677" y="2106997"/>
            <a:ext cx="3679791" cy="41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r">
              <a:buClr>
                <a:srgbClr val="EE2324"/>
              </a:buClr>
              <a:buSzPts val="1400"/>
            </a:pPr>
            <a:r>
              <a:rPr lang="it-IT" sz="1100" i="1" dirty="0">
                <a:solidFill>
                  <a:srgbClr val="5A6772"/>
                </a:solidFill>
                <a:latin typeface="Titillium Web"/>
              </a:rPr>
              <a:t>Dimensione Mercato AI Italiano*</a:t>
            </a:r>
            <a:endParaRPr lang="en-US" sz="110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4" name="Google Shape;275;p71">
            <a:extLst>
              <a:ext uri="{FF2B5EF4-FFF2-40B4-BE49-F238E27FC236}">
                <a16:creationId xmlns:a16="http://schemas.microsoft.com/office/drawing/2014/main" id="{B4A31C87-78F5-44FF-8898-B1571D5D68F7}"/>
              </a:ext>
            </a:extLst>
          </p:cNvPr>
          <p:cNvSpPr txBox="1"/>
          <p:nvPr/>
        </p:nvSpPr>
        <p:spPr>
          <a:xfrm>
            <a:off x="4830304" y="1544472"/>
            <a:ext cx="2760379" cy="104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 algn="ctr">
              <a:buClr>
                <a:srgbClr val="EE2324"/>
              </a:buClr>
              <a:buSzPts val="1400"/>
            </a:pPr>
            <a:r>
              <a:rPr lang="it-IT" b="1" dirty="0">
                <a:solidFill>
                  <a:srgbClr val="EE2324"/>
                </a:solidFill>
                <a:latin typeface="Titillium Web"/>
              </a:rPr>
              <a:t>Mercato che misura una forte espansione guidata da aziende di grandi dimensioni</a:t>
            </a:r>
            <a:endParaRPr lang="en-US" b="1" dirty="0">
              <a:solidFill>
                <a:srgbClr val="EE2324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2514745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5FB736AC5EF40A8A42C677C8353F7" ma:contentTypeVersion="2" ma:contentTypeDescription="Create a new document." ma:contentTypeScope="" ma:versionID="adedd67d5bec0acac298613b83722f74">
  <xsd:schema xmlns:xsd="http://www.w3.org/2001/XMLSchema" xmlns:xs="http://www.w3.org/2001/XMLSchema" xmlns:p="http://schemas.microsoft.com/office/2006/metadata/properties" xmlns:ns2="5e1f2556-254e-4a37-b5d4-40b994754c44" targetNamespace="http://schemas.microsoft.com/office/2006/metadata/properties" ma:root="true" ma:fieldsID="0a154020125524642b98608c06210db6" ns2:_="">
    <xsd:import namespace="5e1f2556-254e-4a37-b5d4-40b994754c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f2556-254e-4a37-b5d4-40b994754c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F381A1-E7D1-4895-935E-0B33E569E7AE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5e1f2556-254e-4a37-b5d4-40b994754c44"/>
  </ds:schemaRefs>
</ds:datastoreItem>
</file>

<file path=customXml/itemProps2.xml><?xml version="1.0" encoding="utf-8"?>
<ds:datastoreItem xmlns:ds="http://schemas.openxmlformats.org/officeDocument/2006/customXml" ds:itemID="{01C7BF93-DAEF-45F3-944E-5089C8B569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64417E-5F28-4893-947C-295FE696F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1f2556-254e-4a37-b5d4-40b994754c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10342</TotalTime>
  <Words>1322</Words>
  <Application>Microsoft Office PowerPoint</Application>
  <PresentationFormat>Presentazione su schermo (16:9)</PresentationFormat>
  <Paragraphs>245</Paragraphs>
  <Slides>22</Slides>
  <Notes>21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Titillium Web</vt:lpstr>
      <vt:lpstr>Wingdings</vt:lpstr>
      <vt:lpstr>Titillium</vt:lpstr>
      <vt:lpstr>Titillium Web SemiBold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Reti SpA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IFTS agro-alimentare</dc:title>
  <dc:subject>Introduzione al Corso</dc:subject>
  <dc:creator>Andrea Biancini</dc:creator>
  <cp:keywords/>
  <dc:description/>
  <cp:lastModifiedBy>Simone Mazzoleni Ferracini</cp:lastModifiedBy>
  <cp:revision>145</cp:revision>
  <dcterms:modified xsi:type="dcterms:W3CDTF">2020-09-09T12:08:36Z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0x010100E435FB736AC5EF40A8A42C677C8353F7</vt:lpwstr>
  </property>
</Properties>
</file>